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6" d="100"/>
          <a:sy n="76" d="100"/>
        </p:scale>
        <p:origin x="188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D7CE3A4C-D85B-3262-140B-3F5427C488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Antrinis pavadinimas 2">
            <a:extLst>
              <a:ext uri="{FF2B5EF4-FFF2-40B4-BE49-F238E27FC236}">
                <a16:creationId xmlns:a16="http://schemas.microsoft.com/office/drawing/2014/main" id="{9544CDB9-5F5F-2411-C010-DD60E7B6C0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t-LT"/>
              <a:t>Spustelėkite norėdami redaguoti šablono paantraštės stilių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93578A6D-89A6-38F3-9488-D5E6B609C5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58765-1202-4BEF-9E5D-809FA63158B6}" type="datetimeFigureOut">
              <a:rPr lang="lt-LT" smtClean="0"/>
              <a:t>2023-03-13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25A2BF27-BB65-E48B-88F0-3EDF94953F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2ECAB1D8-9B50-3D20-015A-0B91EEF4F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78791-A79A-402C-8889-D7F585CCFF0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672680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E1F608BE-4623-6C66-B98C-51FD88C0FC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Vertikalaus teksto vietos rezervavimo ženklas 2">
            <a:extLst>
              <a:ext uri="{FF2B5EF4-FFF2-40B4-BE49-F238E27FC236}">
                <a16:creationId xmlns:a16="http://schemas.microsoft.com/office/drawing/2014/main" id="{8A560F7B-0E42-FB51-5365-B81243CAF1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D9E92B18-BF2A-886F-17A0-13F1E900C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58765-1202-4BEF-9E5D-809FA63158B6}" type="datetimeFigureOut">
              <a:rPr lang="lt-LT" smtClean="0"/>
              <a:t>2023-03-13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4E43DB22-B9FB-5F75-4966-8D4AA6604C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567782ED-D0DD-74FF-BB3E-6E643CA0C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78791-A79A-402C-8889-D7F585CCFF0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194463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>
            <a:extLst>
              <a:ext uri="{FF2B5EF4-FFF2-40B4-BE49-F238E27FC236}">
                <a16:creationId xmlns:a16="http://schemas.microsoft.com/office/drawing/2014/main" id="{70ED9DEA-56D9-3E52-19BE-DEA4373112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Vertikalaus teksto vietos rezervavimo ženklas 2">
            <a:extLst>
              <a:ext uri="{FF2B5EF4-FFF2-40B4-BE49-F238E27FC236}">
                <a16:creationId xmlns:a16="http://schemas.microsoft.com/office/drawing/2014/main" id="{4745F6D3-7382-C593-6432-70F889F450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7C1CFA7F-6420-15A3-FF52-13CF11D447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58765-1202-4BEF-9E5D-809FA63158B6}" type="datetimeFigureOut">
              <a:rPr lang="lt-LT" smtClean="0"/>
              <a:t>2023-03-13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67E7A596-26D4-A523-869F-2C10AE08B8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2B19F15A-4F1D-3AD1-57B3-D8E20257E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78791-A79A-402C-8889-D7F585CCFF0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893109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E45858E8-37C6-580C-AEEC-A6F984033D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B4624E2A-8C59-B930-5956-91A00F3C09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BE32715E-63D5-108A-9CDF-94FE65F2A9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58765-1202-4BEF-9E5D-809FA63158B6}" type="datetimeFigureOut">
              <a:rPr lang="lt-LT" smtClean="0"/>
              <a:t>2023-03-13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56921D5C-97CF-278A-D753-1756DA02ED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785B7534-0479-FD79-8B70-46DDFB2CC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78791-A79A-402C-8889-D7F585CCFF0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887410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838D2814-6F50-A434-CF1A-F03D12BD61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3979C76F-5BF5-47DE-1D1A-8D4319961B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86AD278D-C9F4-B74C-BF3D-C50C160EC7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58765-1202-4BEF-9E5D-809FA63158B6}" type="datetimeFigureOut">
              <a:rPr lang="lt-LT" smtClean="0"/>
              <a:t>2023-03-13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C83054E9-3EC2-0FE4-5017-9504A6058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54CE9843-BB25-B8F6-0A93-F3FD07F3DE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78791-A79A-402C-8889-D7F585CCFF0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38790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5031848D-3284-A025-A32F-9016F28F45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B68F1674-D8FD-1423-E082-AA5F791B53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Turinio vietos rezervavimo ženklas 3">
            <a:extLst>
              <a:ext uri="{FF2B5EF4-FFF2-40B4-BE49-F238E27FC236}">
                <a16:creationId xmlns:a16="http://schemas.microsoft.com/office/drawing/2014/main" id="{C497ACFD-8E5E-319F-E3AC-19100ACAC1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94290758-2FC1-048A-92D4-38B4DE7AA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58765-1202-4BEF-9E5D-809FA63158B6}" type="datetimeFigureOut">
              <a:rPr lang="lt-LT" smtClean="0"/>
              <a:t>2023-03-13</a:t>
            </a:fld>
            <a:endParaRPr lang="lt-LT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id="{1058E89D-B72C-FB11-D5C7-3901F2A93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127F64BB-B75D-AF1D-347C-E80D42C18A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78791-A79A-402C-8889-D7F585CCFF0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669728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68551A78-676A-C655-7C77-0ACE27E301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7C75D1AE-C177-E8D2-7134-16A5E86189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4" name="Turinio vietos rezervavimo ženklas 3">
            <a:extLst>
              <a:ext uri="{FF2B5EF4-FFF2-40B4-BE49-F238E27FC236}">
                <a16:creationId xmlns:a16="http://schemas.microsoft.com/office/drawing/2014/main" id="{1800B280-941F-F591-D93D-7FF88F3106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5" name="Teksto vietos rezervavimo ženklas 4">
            <a:extLst>
              <a:ext uri="{FF2B5EF4-FFF2-40B4-BE49-F238E27FC236}">
                <a16:creationId xmlns:a16="http://schemas.microsoft.com/office/drawing/2014/main" id="{17C32316-9E13-BA4D-92E7-0455C59491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6" name="Turinio vietos rezervavimo ženklas 5">
            <a:extLst>
              <a:ext uri="{FF2B5EF4-FFF2-40B4-BE49-F238E27FC236}">
                <a16:creationId xmlns:a16="http://schemas.microsoft.com/office/drawing/2014/main" id="{6E88E633-9D1B-248E-FF39-D97825FA7C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7" name="Datos vietos rezervavimo ženklas 6">
            <a:extLst>
              <a:ext uri="{FF2B5EF4-FFF2-40B4-BE49-F238E27FC236}">
                <a16:creationId xmlns:a16="http://schemas.microsoft.com/office/drawing/2014/main" id="{92126A04-915A-1282-B598-9370F57D6C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58765-1202-4BEF-9E5D-809FA63158B6}" type="datetimeFigureOut">
              <a:rPr lang="lt-LT" smtClean="0"/>
              <a:t>2023-03-13</a:t>
            </a:fld>
            <a:endParaRPr lang="lt-LT"/>
          </a:p>
        </p:txBody>
      </p:sp>
      <p:sp>
        <p:nvSpPr>
          <p:cNvPr id="8" name="Poraštės vietos rezervavimo ženklas 7">
            <a:extLst>
              <a:ext uri="{FF2B5EF4-FFF2-40B4-BE49-F238E27FC236}">
                <a16:creationId xmlns:a16="http://schemas.microsoft.com/office/drawing/2014/main" id="{86BCE321-31A2-FD8C-602B-5562BA822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kaidrės numerio vietos rezervavimo ženklas 8">
            <a:extLst>
              <a:ext uri="{FF2B5EF4-FFF2-40B4-BE49-F238E27FC236}">
                <a16:creationId xmlns:a16="http://schemas.microsoft.com/office/drawing/2014/main" id="{FCFFBAFC-502A-6620-3BF9-5EEBAA350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78791-A79A-402C-8889-D7F585CCFF0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51101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C3E88FA8-6FD8-40B0-24FF-51E20A4D78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Datos vietos rezervavimo ženklas 2">
            <a:extLst>
              <a:ext uri="{FF2B5EF4-FFF2-40B4-BE49-F238E27FC236}">
                <a16:creationId xmlns:a16="http://schemas.microsoft.com/office/drawing/2014/main" id="{ACDC27B6-A5FC-0D92-333D-C0D8A275AA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58765-1202-4BEF-9E5D-809FA63158B6}" type="datetimeFigureOut">
              <a:rPr lang="lt-LT" smtClean="0"/>
              <a:t>2023-03-13</a:t>
            </a:fld>
            <a:endParaRPr lang="lt-LT"/>
          </a:p>
        </p:txBody>
      </p:sp>
      <p:sp>
        <p:nvSpPr>
          <p:cNvPr id="4" name="Poraštės vietos rezervavimo ženklas 3">
            <a:extLst>
              <a:ext uri="{FF2B5EF4-FFF2-40B4-BE49-F238E27FC236}">
                <a16:creationId xmlns:a16="http://schemas.microsoft.com/office/drawing/2014/main" id="{CD0F2CB9-2BBF-6BB8-64BC-FB1C635A7E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kaidrės numerio vietos rezervavimo ženklas 4">
            <a:extLst>
              <a:ext uri="{FF2B5EF4-FFF2-40B4-BE49-F238E27FC236}">
                <a16:creationId xmlns:a16="http://schemas.microsoft.com/office/drawing/2014/main" id="{7B3C9015-72E4-97F5-6CC2-4D4ED16F0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78791-A79A-402C-8889-D7F585CCFF0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436028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>
            <a:extLst>
              <a:ext uri="{FF2B5EF4-FFF2-40B4-BE49-F238E27FC236}">
                <a16:creationId xmlns:a16="http://schemas.microsoft.com/office/drawing/2014/main" id="{8269E0F5-1487-EFDC-84D2-72E0F728FE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58765-1202-4BEF-9E5D-809FA63158B6}" type="datetimeFigureOut">
              <a:rPr lang="lt-LT" smtClean="0"/>
              <a:t>2023-03-13</a:t>
            </a:fld>
            <a:endParaRPr lang="lt-LT"/>
          </a:p>
        </p:txBody>
      </p:sp>
      <p:sp>
        <p:nvSpPr>
          <p:cNvPr id="3" name="Poraštės vietos rezervavimo ženklas 2">
            <a:extLst>
              <a:ext uri="{FF2B5EF4-FFF2-40B4-BE49-F238E27FC236}">
                <a16:creationId xmlns:a16="http://schemas.microsoft.com/office/drawing/2014/main" id="{E176027F-2BC3-9464-A10A-B7D36479FE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>
            <a:extLst>
              <a:ext uri="{FF2B5EF4-FFF2-40B4-BE49-F238E27FC236}">
                <a16:creationId xmlns:a16="http://schemas.microsoft.com/office/drawing/2014/main" id="{795DF208-9983-BD0A-4AA6-B29B03EF8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78791-A79A-402C-8889-D7F585CCFF0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304255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D52EA3AE-E9E2-DA52-6B58-E1C7ACC81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D9D8A714-8AC1-BF12-EC46-56C02D018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Teksto vietos rezervavimo ženklas 3">
            <a:extLst>
              <a:ext uri="{FF2B5EF4-FFF2-40B4-BE49-F238E27FC236}">
                <a16:creationId xmlns:a16="http://schemas.microsoft.com/office/drawing/2014/main" id="{0CBA87D2-1AD2-BB58-B67B-8C0BA4A72C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1726736A-6D64-ADCC-989C-6965B2189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58765-1202-4BEF-9E5D-809FA63158B6}" type="datetimeFigureOut">
              <a:rPr lang="lt-LT" smtClean="0"/>
              <a:t>2023-03-13</a:t>
            </a:fld>
            <a:endParaRPr lang="lt-LT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id="{089289C4-FEBE-ECC6-16E1-5D0EAC82B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0BF09D57-618F-902C-4B76-5493F6F8A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78791-A79A-402C-8889-D7F585CCFF0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910275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B12F5C56-B20B-4EE9-F13F-8504A777CC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Paveikslėlio vietos rezervavimo ženklas 2">
            <a:extLst>
              <a:ext uri="{FF2B5EF4-FFF2-40B4-BE49-F238E27FC236}">
                <a16:creationId xmlns:a16="http://schemas.microsoft.com/office/drawing/2014/main" id="{0485341E-8033-39BD-4194-E92EE1C420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ksto vietos rezervavimo ženklas 3">
            <a:extLst>
              <a:ext uri="{FF2B5EF4-FFF2-40B4-BE49-F238E27FC236}">
                <a16:creationId xmlns:a16="http://schemas.microsoft.com/office/drawing/2014/main" id="{DC1DFA38-2198-52E4-5722-8015681E13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/>
              <a:t>Spustelėkite, kad galėtumėte redaguoti šablono teksto stilius</a:t>
            </a:r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A6232D4A-9482-E6E1-2CDE-6885375A79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58765-1202-4BEF-9E5D-809FA63158B6}" type="datetimeFigureOut">
              <a:rPr lang="lt-LT" smtClean="0"/>
              <a:t>2023-03-13</a:t>
            </a:fld>
            <a:endParaRPr lang="lt-LT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id="{0D5F48EC-F5F1-5139-1F25-2A542D81F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CBAF99E5-B942-3A26-0618-741A4DC360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78791-A79A-402C-8889-D7F585CCFF0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796289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o vietos rezervavimo ženklas 1">
            <a:extLst>
              <a:ext uri="{FF2B5EF4-FFF2-40B4-BE49-F238E27FC236}">
                <a16:creationId xmlns:a16="http://schemas.microsoft.com/office/drawing/2014/main" id="{D38B8124-9FA1-D6CD-300F-8BB870AA8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CAA0634D-61E2-9DC4-99D9-852FB21FC7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7F2CC61B-6CEA-C306-0E81-EE35C749DA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458765-1202-4BEF-9E5D-809FA63158B6}" type="datetimeFigureOut">
              <a:rPr lang="lt-LT" smtClean="0"/>
              <a:t>2023-03-13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5FCBE9B6-7B95-4287-7C42-D96D3CCF35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7CAEEA2C-833A-8AE0-C06B-1F76EFBECC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778791-A79A-402C-8889-D7F585CCFF0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470967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hyperlink" Target="mailto:jadvyga.grubliauskiene@sveikatos-biuras.l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aveikslėlis 9">
            <a:extLst>
              <a:ext uri="{FF2B5EF4-FFF2-40B4-BE49-F238E27FC236}">
                <a16:creationId xmlns:a16="http://schemas.microsoft.com/office/drawing/2014/main" id="{2EF66AA5-02E6-FA5D-A000-3F03FE2D94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12192000" cy="6858001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7ACC77AA-C327-CEDC-6D43-FA21DDAE2202}"/>
              </a:ext>
            </a:extLst>
          </p:cNvPr>
          <p:cNvSpPr txBox="1"/>
          <p:nvPr/>
        </p:nvSpPr>
        <p:spPr>
          <a:xfrm>
            <a:off x="2645229" y="304800"/>
            <a:ext cx="58673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2800" b="1" i="1" dirty="0"/>
              <a:t>Vandens reikšmė žmogaus organizmui</a:t>
            </a:r>
          </a:p>
        </p:txBody>
      </p:sp>
      <p:pic>
        <p:nvPicPr>
          <p:cNvPr id="13" name="Paveikslėlis 12">
            <a:extLst>
              <a:ext uri="{FF2B5EF4-FFF2-40B4-BE49-F238E27FC236}">
                <a16:creationId xmlns:a16="http://schemas.microsoft.com/office/drawing/2014/main" id="{6833B442-D3F1-9CAC-999D-997E39B8D56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4353" y="0"/>
            <a:ext cx="1617647" cy="1862404"/>
          </a:xfrm>
          <a:prstGeom prst="rect">
            <a:avLst/>
          </a:prstGeom>
        </p:spPr>
      </p:pic>
      <p:sp>
        <p:nvSpPr>
          <p:cNvPr id="14" name="Stačiakampis: suapvalinti kampai 13">
            <a:extLst>
              <a:ext uri="{FF2B5EF4-FFF2-40B4-BE49-F238E27FC236}">
                <a16:creationId xmlns:a16="http://schemas.microsoft.com/office/drawing/2014/main" id="{61A7C3E6-8D47-D596-7336-1827EC72FA41}"/>
              </a:ext>
            </a:extLst>
          </p:cNvPr>
          <p:cNvSpPr/>
          <p:nvPr/>
        </p:nvSpPr>
        <p:spPr>
          <a:xfrm>
            <a:off x="381000" y="2090057"/>
            <a:ext cx="4539343" cy="3320143"/>
          </a:xfrm>
          <a:prstGeom prst="round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467D869-6524-BD4E-032C-E053F8926497}"/>
              </a:ext>
            </a:extLst>
          </p:cNvPr>
          <p:cNvSpPr txBox="1"/>
          <p:nvPr/>
        </p:nvSpPr>
        <p:spPr>
          <a:xfrm>
            <a:off x="293616" y="1010983"/>
            <a:ext cx="10280738" cy="34778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endParaRPr lang="lt-LT" sz="2800" b="1" dirty="0"/>
          </a:p>
          <a:p>
            <a:r>
              <a:rPr lang="lt-LT" sz="2400" b="1" dirty="0"/>
              <a:t>Vanduo suteikia energijos bei slopina alkį.</a:t>
            </a:r>
          </a:p>
          <a:p>
            <a:r>
              <a:rPr lang="lt-LT" sz="2400" b="1" dirty="0"/>
              <a:t>Vanduo stiprina raumenis, padeda saugoti sąnarius.</a:t>
            </a:r>
          </a:p>
          <a:p>
            <a:r>
              <a:rPr lang="lt-LT" sz="2400" b="1" dirty="0"/>
              <a:t>Vanduo gerina širdies ir kraujagyslių veiklą.</a:t>
            </a:r>
          </a:p>
          <a:p>
            <a:r>
              <a:rPr lang="lt-LT" sz="2400" b="1" dirty="0"/>
              <a:t>Vanduo reikalingas organizmo valymui.</a:t>
            </a:r>
          </a:p>
          <a:p>
            <a:r>
              <a:rPr lang="lt-LT" sz="2400" b="1" dirty="0"/>
              <a:t> Ryte prieš maistą geriamas vanduo </a:t>
            </a:r>
          </a:p>
          <a:p>
            <a:r>
              <a:rPr lang="lt-LT" sz="2400" b="1" dirty="0"/>
              <a:t>išvalys toksinus iš žarnyno,  palengvins maistingų medžiagų įsisavinimą.</a:t>
            </a:r>
          </a:p>
          <a:p>
            <a:r>
              <a:rPr lang="lt-LT" sz="2400" b="1" dirty="0"/>
              <a:t>Vanduo padeda maistingosioms medžiagoms patekti į kitus svarbius organus.</a:t>
            </a:r>
          </a:p>
          <a:p>
            <a:endParaRPr lang="lt-LT" sz="2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25B9A17-C8FA-1C15-DE0A-F8FBF1542A46}"/>
              </a:ext>
            </a:extLst>
          </p:cNvPr>
          <p:cNvSpPr txBox="1"/>
          <p:nvPr/>
        </p:nvSpPr>
        <p:spPr>
          <a:xfrm>
            <a:off x="1333501" y="4580085"/>
            <a:ext cx="10858499" cy="23083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Vanduo ne tik šiltuoju metų laiku atvėsina organizmą, bet ir priešingai – šaltuoju metų laiku šildo organizmą.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Vanduo reikalingas odai. Pakankamas kiekis  vandens padeda odai tapti </a:t>
            </a:r>
            <a:r>
              <a:rPr lang="lt-LT" sz="2400" b="1" dirty="0">
                <a:solidFill>
                  <a:prstClr val="black"/>
                </a:solidFill>
                <a:latin typeface="Calibri" panose="020F0502020204030204"/>
              </a:rPr>
              <a:t>elastingai.</a:t>
            </a:r>
            <a:endParaRPr kumimoji="0" lang="lt-LT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Vandens vartojimas padeda kovoti su įvairiomis infekcijomis.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Vanduo gerina medžiagų apykaitą.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Vanduo gerina smegenų veiklą.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0869196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aveikslėlis 1">
            <a:extLst>
              <a:ext uri="{FF2B5EF4-FFF2-40B4-BE49-F238E27FC236}">
                <a16:creationId xmlns:a16="http://schemas.microsoft.com/office/drawing/2014/main" id="{1ADF31B8-AABB-DCCF-46CC-0523BC3DD8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5039"/>
            <a:ext cx="12192000" cy="8325190"/>
          </a:xfrm>
          <a:prstGeom prst="rect">
            <a:avLst/>
          </a:prstGeom>
        </p:spPr>
      </p:pic>
      <p:pic>
        <p:nvPicPr>
          <p:cNvPr id="8" name="Paveikslėlis 7">
            <a:extLst>
              <a:ext uri="{FF2B5EF4-FFF2-40B4-BE49-F238E27FC236}">
                <a16:creationId xmlns:a16="http://schemas.microsoft.com/office/drawing/2014/main" id="{3C3E62B3-D36D-90C5-532F-DAE728A81A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2681" y="-26443"/>
            <a:ext cx="1485900" cy="20955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1D7876ED-4443-43A5-BF1A-F00E3BC99945}"/>
              </a:ext>
            </a:extLst>
          </p:cNvPr>
          <p:cNvSpPr txBox="1"/>
          <p:nvPr/>
        </p:nvSpPr>
        <p:spPr>
          <a:xfrm>
            <a:off x="500743" y="2090056"/>
            <a:ext cx="11356521" cy="52014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endParaRPr lang="lt-LT" sz="2000" b="1" dirty="0"/>
          </a:p>
          <a:p>
            <a:r>
              <a:rPr lang="lt-LT" sz="2400" b="1" dirty="0"/>
              <a:t>Atsiranda  galvos skausmas, irzlumas, prastėja atmintis, sunkiau darosi susikaupti. Vandens atsargų kūne nėra, nes perteklius nuolat pašalinamas. </a:t>
            </a:r>
          </a:p>
          <a:p>
            <a:endParaRPr lang="lt-LT" sz="2400" b="1" dirty="0"/>
          </a:p>
          <a:p>
            <a:r>
              <a:rPr lang="lt-LT" sz="2400" b="1" dirty="0"/>
              <a:t>Trūkstant vandens organizme, lėtėja medžiagų apykaita. Tik vandens pagalba maisto medžiagos paverčiamos energija. Todėl žmogus dažnai supainioja troškulį su alkiu. Žmogui trūksta  energijos, jaučiasi pavargęs.</a:t>
            </a:r>
          </a:p>
          <a:p>
            <a:endParaRPr lang="lt-LT" sz="2400" b="1" dirty="0"/>
          </a:p>
          <a:p>
            <a:r>
              <a:rPr lang="lt-LT" sz="2400" b="1" dirty="0"/>
              <a:t> Be to trūkstant skysčių iš organizmo  nepašalinamos kenksmingos medžiagos, kurios susidaro įsisavinant maisto medžiagas. Vanduo yra ir tirpiklis – jis išplauna mūsų ląsteles, išvalo nuo atliekų, drėkina odą. Kad šie procesai sėkmingai vyktų, kiekviena ląstelė turi būti įsotinta vandens.</a:t>
            </a:r>
          </a:p>
          <a:p>
            <a:r>
              <a:rPr lang="lt-LT" sz="2400" b="1" dirty="0"/>
              <a:t> Žmogus dažnai nenutuokia, kad daugybė jo negalavimų kyla dėl vandens trūkumo organizme.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A90486D-8CDB-3723-F224-515CCC060F49}"/>
              </a:ext>
            </a:extLst>
          </p:cNvPr>
          <p:cNvSpPr txBox="1"/>
          <p:nvPr/>
        </p:nvSpPr>
        <p:spPr>
          <a:xfrm>
            <a:off x="3744687" y="598714"/>
            <a:ext cx="4093028" cy="52322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lt-LT" sz="2800" b="1" i="1" dirty="0"/>
              <a:t>Kai mums trūksta skysčių</a:t>
            </a:r>
          </a:p>
        </p:txBody>
      </p:sp>
      <p:pic>
        <p:nvPicPr>
          <p:cNvPr id="3" name="Paveikslėlis 2">
            <a:extLst>
              <a:ext uri="{FF2B5EF4-FFF2-40B4-BE49-F238E27FC236}">
                <a16:creationId xmlns:a16="http://schemas.microsoft.com/office/drawing/2014/main" id="{261AEFCD-6D0F-4455-AD0D-0344740B611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61766" y="13945"/>
            <a:ext cx="1487553" cy="2097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6496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aveikslėlis 1">
            <a:extLst>
              <a:ext uri="{FF2B5EF4-FFF2-40B4-BE49-F238E27FC236}">
                <a16:creationId xmlns:a16="http://schemas.microsoft.com/office/drawing/2014/main" id="{E7B7DCB4-1159-02B0-7CA4-D1445D243A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12192000" cy="685799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95A73F9-BA72-0FE9-1803-C678EA16E6F3}"/>
              </a:ext>
            </a:extLst>
          </p:cNvPr>
          <p:cNvSpPr txBox="1"/>
          <p:nvPr/>
        </p:nvSpPr>
        <p:spPr>
          <a:xfrm>
            <a:off x="579629" y="0"/>
            <a:ext cx="10892206" cy="378565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lt-LT" sz="2400" b="1" dirty="0"/>
              <a:t>Lietuva turi dideles gėlo požeminio vandens atsargas. Miestuose, daugiabučiuose gyvenamuosiuose namuose vanduo tiekiamas centralizuotai, jo kokybė nuolat kontroliuojama. </a:t>
            </a:r>
          </a:p>
          <a:p>
            <a:r>
              <a:rPr lang="lt-LT" sz="2400" b="1" dirty="0"/>
              <a:t>Deja, ketvirtadalis mūsų šalies gyventojų, dažniausiai vienkiemių sodybose, kaimo gyvenvietėse, miestų pakraščiuose bei sodų bendrijose maistui, higienos reikmėms vartoja individualių gręžinių ir šachtinių šulinių vandenį. </a:t>
            </a:r>
          </a:p>
          <a:p>
            <a:r>
              <a:rPr lang="lt-LT" sz="2400" b="1" dirty="0"/>
              <a:t>Daugeliui atrodo, kad nuosavame šulinyje turi būti geras vanduo, tačiau ne visada taip yra. </a:t>
            </a:r>
            <a:endParaRPr lang="lt-LT" sz="2400" b="1" i="0" dirty="0">
              <a:solidFill>
                <a:srgbClr val="484848"/>
              </a:solidFill>
              <a:effectLst/>
            </a:endParaRPr>
          </a:p>
          <a:p>
            <a:r>
              <a:rPr lang="lt-LT" sz="2400" b="1" i="0" dirty="0">
                <a:solidFill>
                  <a:srgbClr val="484848"/>
                </a:solidFill>
                <a:effectLst/>
              </a:rPr>
              <a:t>Sveikatai labiausiai pavojingi nitritai ir nitratai. Specialistai rekomenduoja gyventojams bent kartą ar du kartus per metus išsitirti šulinių vandenį</a:t>
            </a:r>
            <a:r>
              <a:rPr lang="lt-LT" sz="2400" b="1" i="0" dirty="0">
                <a:solidFill>
                  <a:srgbClr val="484848"/>
                </a:solidFill>
                <a:effectLst/>
                <a:latin typeface="Open sans" panose="020B0606030504020204" pitchFamily="34" charset="0"/>
              </a:rPr>
              <a:t>.</a:t>
            </a:r>
            <a:endParaRPr lang="lt-LT" sz="24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89A8CB7-4CAF-93C8-7BC8-DF9F7BF14F24}"/>
              </a:ext>
            </a:extLst>
          </p:cNvPr>
          <p:cNvSpPr txBox="1"/>
          <p:nvPr/>
        </p:nvSpPr>
        <p:spPr>
          <a:xfrm>
            <a:off x="579629" y="3871807"/>
            <a:ext cx="6920628" cy="286232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 fontAlgn="base"/>
            <a:r>
              <a:rPr lang="lt-LT" sz="2000" b="1" i="1" u="sng" dirty="0">
                <a:solidFill>
                  <a:srgbClr val="484848"/>
                </a:solidFill>
                <a:effectLst/>
                <a:latin typeface="Open sans" panose="020B0606030504020204" pitchFamily="34" charset="0"/>
              </a:rPr>
              <a:t>Vandens gėrimo taisyklės</a:t>
            </a:r>
            <a:r>
              <a:rPr lang="lt-LT" sz="2000" b="1" i="1" dirty="0">
                <a:solidFill>
                  <a:srgbClr val="484848"/>
                </a:solidFill>
                <a:effectLst/>
                <a:latin typeface="Open sans" panose="020B0606030504020204" pitchFamily="34" charset="0"/>
              </a:rPr>
              <a:t>:</a:t>
            </a:r>
          </a:p>
          <a:p>
            <a:pPr algn="just" fontAlgn="base">
              <a:buFont typeface="Arial" panose="020B0604020202020204" pitchFamily="34" charset="0"/>
              <a:buChar char="•"/>
            </a:pPr>
            <a:r>
              <a:rPr lang="lt-LT" sz="2000" b="1" i="0" dirty="0">
                <a:solidFill>
                  <a:srgbClr val="484848"/>
                </a:solidFill>
                <a:effectLst/>
                <a:latin typeface="inherit"/>
              </a:rPr>
              <a:t> </a:t>
            </a:r>
            <a:r>
              <a:rPr lang="lt-LT" sz="2400" b="1" i="0" dirty="0">
                <a:solidFill>
                  <a:srgbClr val="484848"/>
                </a:solidFill>
                <a:effectLst/>
                <a:latin typeface="inherit"/>
              </a:rPr>
              <a:t>Kiekvieną rytą išgerti 1 stiklinę vandens.</a:t>
            </a:r>
          </a:p>
          <a:p>
            <a:pPr algn="just" fontAlgn="base">
              <a:buFont typeface="Arial" panose="020B0604020202020204" pitchFamily="34" charset="0"/>
              <a:buChar char="•"/>
            </a:pPr>
            <a:r>
              <a:rPr lang="lt-LT" sz="2400" b="1" i="0" dirty="0">
                <a:solidFill>
                  <a:srgbClr val="484848"/>
                </a:solidFill>
                <a:effectLst/>
                <a:latin typeface="inherit"/>
              </a:rPr>
              <a:t> 30 minučių prieš valgį išgerti 1 stiklinę vandens.</a:t>
            </a:r>
          </a:p>
          <a:p>
            <a:pPr algn="just" fontAlgn="base">
              <a:buFont typeface="Arial" panose="020B0604020202020204" pitchFamily="34" charset="0"/>
              <a:buChar char="•"/>
            </a:pPr>
            <a:r>
              <a:rPr lang="lt-LT" sz="2400" b="1" i="0" dirty="0">
                <a:solidFill>
                  <a:srgbClr val="484848"/>
                </a:solidFill>
                <a:effectLst/>
                <a:latin typeface="inherit"/>
              </a:rPr>
              <a:t> Valgant negerti (po valgio negerti apie 40 minučių).</a:t>
            </a:r>
          </a:p>
          <a:p>
            <a:pPr algn="just" fontAlgn="base">
              <a:buFont typeface="Arial" panose="020B0604020202020204" pitchFamily="34" charset="0"/>
              <a:buChar char="•"/>
            </a:pPr>
            <a:r>
              <a:rPr lang="lt-LT" sz="2400" b="1" dirty="0">
                <a:solidFill>
                  <a:srgbClr val="484848"/>
                </a:solidFill>
                <a:latin typeface="inherit"/>
              </a:rPr>
              <a:t> Einant miegoti išgerti 1 stiklinę vandens.</a:t>
            </a:r>
            <a:endParaRPr lang="lt-LT" sz="2400" b="1" i="0" dirty="0">
              <a:solidFill>
                <a:srgbClr val="484848"/>
              </a:solidFill>
              <a:effectLst/>
              <a:latin typeface="inherit"/>
            </a:endParaRPr>
          </a:p>
          <a:p>
            <a:pPr algn="just" fontAlgn="base">
              <a:buFont typeface="Arial" panose="020B0604020202020204" pitchFamily="34" charset="0"/>
              <a:buChar char="•"/>
            </a:pPr>
            <a:r>
              <a:rPr lang="lt-LT" sz="2400" b="1" i="0" dirty="0">
                <a:solidFill>
                  <a:srgbClr val="484848"/>
                </a:solidFill>
                <a:effectLst/>
                <a:latin typeface="inherit"/>
              </a:rPr>
              <a:t> Kai norisi gerti, mėgautis vandeniu.</a:t>
            </a:r>
          </a:p>
          <a:p>
            <a:pPr algn="just" fontAlgn="base">
              <a:buFont typeface="Arial" panose="020B0604020202020204" pitchFamily="34" charset="0"/>
              <a:buChar char="•"/>
            </a:pPr>
            <a:endParaRPr lang="lt-LT" sz="2000" b="1" i="0" dirty="0">
              <a:solidFill>
                <a:srgbClr val="484848"/>
              </a:solidFill>
              <a:effectLst/>
              <a:latin typeface="inherit"/>
            </a:endParaRPr>
          </a:p>
          <a:p>
            <a:pPr algn="just" fontAlgn="base">
              <a:buFont typeface="Arial" panose="020B0604020202020204" pitchFamily="34" charset="0"/>
              <a:buChar char="•"/>
            </a:pPr>
            <a:endParaRPr lang="lt-LT" sz="2000" b="1" i="0" dirty="0">
              <a:solidFill>
                <a:srgbClr val="484848"/>
              </a:solidFill>
              <a:effectLst/>
              <a:latin typeface="inherit"/>
            </a:endParaRPr>
          </a:p>
        </p:txBody>
      </p:sp>
      <p:pic>
        <p:nvPicPr>
          <p:cNvPr id="6" name="Paveikslėlis 5">
            <a:extLst>
              <a:ext uri="{FF2B5EF4-FFF2-40B4-BE49-F238E27FC236}">
                <a16:creationId xmlns:a16="http://schemas.microsoft.com/office/drawing/2014/main" id="{28772950-AE0C-E371-1D8E-A065359898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37400" y="3871807"/>
            <a:ext cx="3834435" cy="2084441"/>
          </a:xfrm>
          <a:prstGeom prst="rect">
            <a:avLst/>
          </a:prstGeom>
        </p:spPr>
      </p:pic>
      <p:sp>
        <p:nvSpPr>
          <p:cNvPr id="4" name="Stačiakampis 3">
            <a:extLst>
              <a:ext uri="{FF2B5EF4-FFF2-40B4-BE49-F238E27FC236}">
                <a16:creationId xmlns:a16="http://schemas.microsoft.com/office/drawing/2014/main" id="{B0CB0183-F82B-6F28-6E44-1D144A3BC197}"/>
              </a:ext>
            </a:extLst>
          </p:cNvPr>
          <p:cNvSpPr/>
          <p:nvPr/>
        </p:nvSpPr>
        <p:spPr>
          <a:xfrm>
            <a:off x="7759817" y="6042403"/>
            <a:ext cx="3712018" cy="7526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200" i="1" dirty="0">
                <a:solidFill>
                  <a:schemeClr val="tx1"/>
                </a:solidFill>
              </a:rPr>
              <a:t>Parengė</a:t>
            </a:r>
            <a:r>
              <a:rPr lang="en-US" sz="1200" i="1" dirty="0">
                <a:solidFill>
                  <a:schemeClr val="tx1"/>
                </a:solidFill>
              </a:rPr>
              <a:t>:</a:t>
            </a:r>
            <a:r>
              <a:rPr lang="lt-LT" sz="1200" i="1" dirty="0">
                <a:solidFill>
                  <a:schemeClr val="tx1"/>
                </a:solidFill>
              </a:rPr>
              <a:t> </a:t>
            </a:r>
            <a:r>
              <a:rPr lang="en-US" sz="1200" i="1" dirty="0" err="1">
                <a:solidFill>
                  <a:schemeClr val="tx1"/>
                </a:solidFill>
              </a:rPr>
              <a:t>visuomen</a:t>
            </a:r>
            <a:r>
              <a:rPr lang="lt-LT" sz="1200" i="1" dirty="0">
                <a:solidFill>
                  <a:schemeClr val="tx1"/>
                </a:solidFill>
              </a:rPr>
              <a:t>ė</a:t>
            </a:r>
            <a:r>
              <a:rPr lang="en-US" sz="1200" i="1" dirty="0">
                <a:solidFill>
                  <a:schemeClr val="tx1"/>
                </a:solidFill>
              </a:rPr>
              <a:t>s  sveikatos specialist</a:t>
            </a:r>
            <a:r>
              <a:rPr lang="lt-LT" sz="1200" i="1" dirty="0">
                <a:solidFill>
                  <a:schemeClr val="tx1"/>
                </a:solidFill>
              </a:rPr>
              <a:t>ė Jadvyga </a:t>
            </a:r>
            <a:r>
              <a:rPr lang="lt-LT" sz="1200" i="1" dirty="0" err="1">
                <a:solidFill>
                  <a:schemeClr val="tx1"/>
                </a:solidFill>
              </a:rPr>
              <a:t>Grubliauskienė</a:t>
            </a:r>
            <a:r>
              <a:rPr lang="lt-LT" sz="1200" i="1" dirty="0">
                <a:solidFill>
                  <a:schemeClr val="tx1"/>
                </a:solidFill>
              </a:rPr>
              <a:t>, </a:t>
            </a:r>
            <a:r>
              <a:rPr lang="lt-LT" sz="1200" i="1" dirty="0" err="1">
                <a:solidFill>
                  <a:schemeClr val="tx1"/>
                </a:solidFill>
                <a:hlinkClick r:id="rId4"/>
              </a:rPr>
              <a:t>jadvyga</a:t>
            </a:r>
            <a:r>
              <a:rPr lang="lt-LT" sz="1200" i="1" dirty="0">
                <a:solidFill>
                  <a:schemeClr val="tx1"/>
                </a:solidFill>
                <a:hlinkClick r:id="rId4"/>
              </a:rPr>
              <a:t>.</a:t>
            </a:r>
            <a:r>
              <a:rPr lang="en-US" sz="1200" i="1" dirty="0">
                <a:solidFill>
                  <a:schemeClr val="tx1"/>
                </a:solidFill>
                <a:hlinkClick r:id="rId4"/>
              </a:rPr>
              <a:t>g</a:t>
            </a:r>
            <a:r>
              <a:rPr lang="lt-LT" sz="1200" i="1" dirty="0" err="1">
                <a:solidFill>
                  <a:schemeClr val="tx1"/>
                </a:solidFill>
                <a:hlinkClick r:id="rId4"/>
              </a:rPr>
              <a:t>rubliauskiene</a:t>
            </a:r>
            <a:r>
              <a:rPr lang="en-US" sz="1200" i="1" dirty="0">
                <a:solidFill>
                  <a:schemeClr val="tx1"/>
                </a:solidFill>
                <a:hlinkClick r:id="rId4"/>
              </a:rPr>
              <a:t>@sveikatos-biuras.lt</a:t>
            </a:r>
            <a:r>
              <a:rPr lang="lt-LT" sz="1200" i="1" dirty="0">
                <a:solidFill>
                  <a:schemeClr val="tx1"/>
                </a:solidFill>
              </a:rPr>
              <a:t>   37067684531</a:t>
            </a:r>
          </a:p>
        </p:txBody>
      </p:sp>
    </p:spTree>
    <p:extLst>
      <p:ext uri="{BB962C8B-B14F-4D97-AF65-F5344CB8AC3E}">
        <p14:creationId xmlns:p14="http://schemas.microsoft.com/office/powerpoint/2010/main" val="2921606398"/>
      </p:ext>
    </p:extLst>
  </p:cSld>
  <p:clrMapOvr>
    <a:masterClrMapping/>
  </p:clrMapOvr>
</p:sld>
</file>

<file path=ppt/theme/theme1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350</TotalTime>
  <Words>386</Words>
  <Application>Microsoft Office PowerPoint</Application>
  <PresentationFormat>Plačiaekranė</PresentationFormat>
  <Paragraphs>33</Paragraphs>
  <Slides>3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5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inherit</vt:lpstr>
      <vt:lpstr>Open sans</vt:lpstr>
      <vt:lpstr>„Office“ tema</vt:lpstr>
      <vt:lpstr>„PowerPoint“ pateiktis</vt:lpstr>
      <vt:lpstr>„PowerPoint“ pateiktis</vt:lpstr>
      <vt:lpstr>„PowerPoint“ pateiktis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„PowerPoint“ pateiktis</dc:title>
  <dc:creator>Jadvyga Grubliauskiene</dc:creator>
  <cp:lastModifiedBy>Jadvyga Grubliauskiene</cp:lastModifiedBy>
  <cp:revision>4</cp:revision>
  <dcterms:created xsi:type="dcterms:W3CDTF">2023-03-02T08:26:44Z</dcterms:created>
  <dcterms:modified xsi:type="dcterms:W3CDTF">2023-03-13T12:53:08Z</dcterms:modified>
</cp:coreProperties>
</file>