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9" d="100"/>
          <a:sy n="59" d="100"/>
        </p:scale>
        <p:origin x="84" y="4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AAE07C5-97E9-38CB-072A-D1765CBD79F7}"/>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517AC14F-7D4E-DEE2-79B8-DE37C96FE7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A8EC25D8-778B-0E68-B81A-3830DFC1E39C}"/>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64C00BBC-F501-2942-A1A0-BD15E51D465A}"/>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AC90057D-982D-4AB8-923B-B6749F130C2A}"/>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1207939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D2D22DC-E661-4BD3-6AFB-CC39A7492B80}"/>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F4247603-FFA6-EB10-2224-56DCA4201913}"/>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1E02E856-3A9F-7042-6EDA-B60C2394AA77}"/>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1C6379BA-ED1E-A098-FB30-5BD5C69AC5F1}"/>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BA69BB1-CE47-3B78-9B4B-A0CBF7C493D8}"/>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3250509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E75EBA7F-3DDC-FA08-20FA-02CFBA0CD378}"/>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990AF74E-B637-81AF-FC55-7247968D06A0}"/>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8D666038-D591-2A7B-E183-7ECB3C73F33F}"/>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EC78C7D3-1186-1257-2639-AB60BEC91121}"/>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BF7F9D03-15C4-BBCC-68B7-CF338D702947}"/>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3272710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DCEC0DF-43E8-B916-404D-DE2640EFB82F}"/>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D592A7CB-AAFD-7697-1DA5-CDC4E86283DD}"/>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BAA5E664-42A6-4B70-08C0-F5E7B0A8E5CC}"/>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6AAC1E42-1B5E-177A-6F6E-1C37083619A6}"/>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FDF7F1F-EFD7-95BC-C65B-83F00F6348F1}"/>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5958088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1B37EEC-E8FC-8E18-DE8F-8DEE55CCE428}"/>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426339C6-F446-D8C9-5CF5-EAC173454C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3E7E7860-6E62-BD05-2072-2CE6FB9E07DF}"/>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4399AF09-C6BE-ACFB-BFD1-016405DBA44E}"/>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81715B25-F326-54F8-1FC8-6A62BC674C77}"/>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352985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D0964E3-C695-5A43-F432-5B5398489C72}"/>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83B6104A-CEAC-A940-DDD6-F660A4B0B29B}"/>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66B94B4C-D597-99A1-153F-AD2E61B4CC8D}"/>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D5DB31BF-730E-D317-2CCF-2C2E92F5228E}"/>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6" name="Poraštės vietos rezervavimo ženklas 5">
            <a:extLst>
              <a:ext uri="{FF2B5EF4-FFF2-40B4-BE49-F238E27FC236}">
                <a16:creationId xmlns:a16="http://schemas.microsoft.com/office/drawing/2014/main" id="{EBE76E16-8EA6-9532-04B5-4ADEE679F395}"/>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C9AACC6-5D53-F1B6-B054-15D0FAB1650E}"/>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3002877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42AAA43-4C99-6E24-199E-0E1249CAD947}"/>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81BE5D6C-4B32-E973-53C8-8E349AC17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4EB95C46-16DD-04B6-70C8-DE19DC1EE198}"/>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A0416A37-218C-9363-4703-B5B2F75270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E6424AFA-0F33-E54F-0B56-BAE55E028180}"/>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A44F2158-34E9-ADA2-E9B2-2A2A42FC7D42}"/>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8" name="Poraštės vietos rezervavimo ženklas 7">
            <a:extLst>
              <a:ext uri="{FF2B5EF4-FFF2-40B4-BE49-F238E27FC236}">
                <a16:creationId xmlns:a16="http://schemas.microsoft.com/office/drawing/2014/main" id="{D257291C-8E94-5A3F-F568-554CAB9DD9D5}"/>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916F1FE1-563E-08BC-E559-7E4B79AE210A}"/>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2765753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66178D9-DD2E-0C8A-82A5-EA9252F99BEE}"/>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63F41F50-6DB7-3544-5AA7-5DBC399D7792}"/>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4" name="Poraštės vietos rezervavimo ženklas 3">
            <a:extLst>
              <a:ext uri="{FF2B5EF4-FFF2-40B4-BE49-F238E27FC236}">
                <a16:creationId xmlns:a16="http://schemas.microsoft.com/office/drawing/2014/main" id="{2F3662D1-597A-DD5C-F4BF-5F2C054FF5F6}"/>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3F9E53A6-41C3-EE62-CF5A-21AAFB54A214}"/>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105967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F64235C4-A1BF-7A8D-0474-7F1F3EB9989E}"/>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3" name="Poraštės vietos rezervavimo ženklas 2">
            <a:extLst>
              <a:ext uri="{FF2B5EF4-FFF2-40B4-BE49-F238E27FC236}">
                <a16:creationId xmlns:a16="http://schemas.microsoft.com/office/drawing/2014/main" id="{958CEACF-0944-FAD3-F2B6-8C1623781CEA}"/>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BF906C48-466E-9EF5-0D55-F97C7851E900}"/>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2452155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449DB73-1BEF-3D42-668B-59FC7B8313DF}"/>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56527849-C080-FB28-9344-9E70A7E0F7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8D90281B-3CBD-A99D-97CC-86CEAAB26F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70C066AC-721E-9F39-C5A2-D58BBFE849FF}"/>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6" name="Poraštės vietos rezervavimo ženklas 5">
            <a:extLst>
              <a:ext uri="{FF2B5EF4-FFF2-40B4-BE49-F238E27FC236}">
                <a16:creationId xmlns:a16="http://schemas.microsoft.com/office/drawing/2014/main" id="{60DEB1E1-9066-EE34-6F60-354B0F113889}"/>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933DDD68-3AEE-A5E0-1938-2E18DD3091C3}"/>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1047264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948146AC-1A4B-A97B-E00C-3004EDD14DA7}"/>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4AB1A98B-BF10-020C-3F16-5AA658CE77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E3819E0D-C891-3548-07B3-4278B94EE3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6015B26A-1852-CC21-8817-385D4CEBF728}"/>
              </a:ext>
            </a:extLst>
          </p:cNvPr>
          <p:cNvSpPr>
            <a:spLocks noGrp="1"/>
          </p:cNvSpPr>
          <p:nvPr>
            <p:ph type="dt" sz="half" idx="10"/>
          </p:nvPr>
        </p:nvSpPr>
        <p:spPr/>
        <p:txBody>
          <a:bodyPr/>
          <a:lstStyle/>
          <a:p>
            <a:fld id="{F7FCC682-EEC8-427A-9A4F-AD1765CE8D9B}" type="datetimeFigureOut">
              <a:rPr lang="lt-LT" smtClean="0"/>
              <a:t>2023-04-24</a:t>
            </a:fld>
            <a:endParaRPr lang="lt-LT"/>
          </a:p>
        </p:txBody>
      </p:sp>
      <p:sp>
        <p:nvSpPr>
          <p:cNvPr id="6" name="Poraštės vietos rezervavimo ženklas 5">
            <a:extLst>
              <a:ext uri="{FF2B5EF4-FFF2-40B4-BE49-F238E27FC236}">
                <a16:creationId xmlns:a16="http://schemas.microsoft.com/office/drawing/2014/main" id="{2FFB7521-D256-79ED-5B44-CDBA8F1B6BA3}"/>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AC6B7A4A-C746-FE3C-3D69-AD8B488E10C2}"/>
              </a:ext>
            </a:extLst>
          </p:cNvPr>
          <p:cNvSpPr>
            <a:spLocks noGrp="1"/>
          </p:cNvSpPr>
          <p:nvPr>
            <p:ph type="sldNum" sz="quarter" idx="12"/>
          </p:nvPr>
        </p:nvSpPr>
        <p:spPr/>
        <p:txBody>
          <a:bodyPr/>
          <a:lstStyle/>
          <a:p>
            <a:fld id="{9A7530B0-26B9-4C4A-87FD-6EAE36DED06A}" type="slidenum">
              <a:rPr lang="lt-LT" smtClean="0"/>
              <a:t>‹#›</a:t>
            </a:fld>
            <a:endParaRPr lang="lt-LT"/>
          </a:p>
        </p:txBody>
      </p:sp>
    </p:spTree>
    <p:extLst>
      <p:ext uri="{BB962C8B-B14F-4D97-AF65-F5344CB8AC3E}">
        <p14:creationId xmlns:p14="http://schemas.microsoft.com/office/powerpoint/2010/main" val="16863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65E5DAC0-8A3C-F1E7-B222-6CF2708E89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A532E596-52DA-A8D9-DCC9-FDFE2A54CC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B00B3BE5-6BF9-48B4-B512-825C6CC30A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CC682-EEC8-427A-9A4F-AD1765CE8D9B}" type="datetimeFigureOut">
              <a:rPr lang="lt-LT" smtClean="0"/>
              <a:t>2023-04-24</a:t>
            </a:fld>
            <a:endParaRPr lang="lt-LT"/>
          </a:p>
        </p:txBody>
      </p:sp>
      <p:sp>
        <p:nvSpPr>
          <p:cNvPr id="5" name="Poraštės vietos rezervavimo ženklas 4">
            <a:extLst>
              <a:ext uri="{FF2B5EF4-FFF2-40B4-BE49-F238E27FC236}">
                <a16:creationId xmlns:a16="http://schemas.microsoft.com/office/drawing/2014/main" id="{799596E1-3725-7663-B471-F3C567065A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8D5E5F20-E6A6-75F1-590A-2953D7F6F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7530B0-26B9-4C4A-87FD-6EAE36DED06A}" type="slidenum">
              <a:rPr lang="lt-LT" smtClean="0"/>
              <a:t>‹#›</a:t>
            </a:fld>
            <a:endParaRPr lang="lt-LT"/>
          </a:p>
        </p:txBody>
      </p:sp>
    </p:spTree>
    <p:extLst>
      <p:ext uri="{BB962C8B-B14F-4D97-AF65-F5344CB8AC3E}">
        <p14:creationId xmlns:p14="http://schemas.microsoft.com/office/powerpoint/2010/main" val="225179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52BCA21-CD74-8DE3-BFC4-AA726BE69CD2}"/>
              </a:ext>
            </a:extLst>
          </p:cNvPr>
          <p:cNvSpPr>
            <a:spLocks noGrp="1"/>
          </p:cNvSpPr>
          <p:nvPr>
            <p:ph type="ctrTitle"/>
          </p:nvPr>
        </p:nvSpPr>
        <p:spPr>
          <a:xfrm>
            <a:off x="3775046" y="369116"/>
            <a:ext cx="3649211" cy="553673"/>
          </a:xfrm>
          <a:solidFill>
            <a:schemeClr val="accent4"/>
          </a:solidFill>
        </p:spPr>
        <p:txBody>
          <a:bodyPr>
            <a:normAutofit/>
          </a:bodyPr>
          <a:lstStyle/>
          <a:p>
            <a:r>
              <a:rPr lang="lt-LT" sz="2800" b="1" i="1" dirty="0"/>
              <a:t>PASYVUS RŪKYMAS</a:t>
            </a:r>
          </a:p>
        </p:txBody>
      </p:sp>
      <p:pic>
        <p:nvPicPr>
          <p:cNvPr id="8" name="Paveikslėlis 7">
            <a:extLst>
              <a:ext uri="{FF2B5EF4-FFF2-40B4-BE49-F238E27FC236}">
                <a16:creationId xmlns:a16="http://schemas.microsoft.com/office/drawing/2014/main" id="{0153ADAB-CDB5-5BBE-108A-A1294D6252FB}"/>
              </a:ext>
            </a:extLst>
          </p:cNvPr>
          <p:cNvPicPr>
            <a:picLocks noChangeAspect="1"/>
          </p:cNvPicPr>
          <p:nvPr/>
        </p:nvPicPr>
        <p:blipFill>
          <a:blip r:embed="rId2"/>
          <a:stretch>
            <a:fillRect/>
          </a:stretch>
        </p:blipFill>
        <p:spPr>
          <a:xfrm>
            <a:off x="0" y="4493230"/>
            <a:ext cx="2886075" cy="1581150"/>
          </a:xfrm>
          <a:prstGeom prst="rect">
            <a:avLst/>
          </a:prstGeom>
        </p:spPr>
      </p:pic>
      <p:sp>
        <p:nvSpPr>
          <p:cNvPr id="3" name="Antrinis pavadinimas 2">
            <a:extLst>
              <a:ext uri="{FF2B5EF4-FFF2-40B4-BE49-F238E27FC236}">
                <a16:creationId xmlns:a16="http://schemas.microsoft.com/office/drawing/2014/main" id="{E37D1433-D933-88BF-CDD6-E85EAC3DF6A3}"/>
              </a:ext>
            </a:extLst>
          </p:cNvPr>
          <p:cNvSpPr>
            <a:spLocks noGrp="1"/>
          </p:cNvSpPr>
          <p:nvPr>
            <p:ph type="subTitle" idx="1"/>
          </p:nvPr>
        </p:nvSpPr>
        <p:spPr>
          <a:xfrm>
            <a:off x="1524000" y="6488884"/>
            <a:ext cx="9144000" cy="250830"/>
          </a:xfrm>
        </p:spPr>
        <p:txBody>
          <a:bodyPr>
            <a:normAutofit fontScale="55000" lnSpcReduction="20000"/>
          </a:bodyPr>
          <a:lstStyle/>
          <a:p>
            <a:endParaRPr lang="lt-LT" dirty="0"/>
          </a:p>
        </p:txBody>
      </p:sp>
      <p:pic>
        <p:nvPicPr>
          <p:cNvPr id="5" name="Paveikslėlis 4">
            <a:extLst>
              <a:ext uri="{FF2B5EF4-FFF2-40B4-BE49-F238E27FC236}">
                <a16:creationId xmlns:a16="http://schemas.microsoft.com/office/drawing/2014/main" id="{6F86FAA9-7D12-F11A-166E-40CFD5ED3A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7999" y="118286"/>
            <a:ext cx="1338275" cy="1542734"/>
          </a:xfrm>
          <a:prstGeom prst="rect">
            <a:avLst/>
          </a:prstGeom>
        </p:spPr>
      </p:pic>
      <p:sp>
        <p:nvSpPr>
          <p:cNvPr id="6" name="Stačiakampis 5">
            <a:extLst>
              <a:ext uri="{FF2B5EF4-FFF2-40B4-BE49-F238E27FC236}">
                <a16:creationId xmlns:a16="http://schemas.microsoft.com/office/drawing/2014/main" id="{9C2772C9-C070-06F9-09BC-A31BED2D4BD9}"/>
              </a:ext>
            </a:extLst>
          </p:cNvPr>
          <p:cNvSpPr/>
          <p:nvPr/>
        </p:nvSpPr>
        <p:spPr>
          <a:xfrm>
            <a:off x="1711354" y="1090569"/>
            <a:ext cx="8956645" cy="1233182"/>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0" i="0" dirty="0">
                <a:solidFill>
                  <a:srgbClr val="1D3557"/>
                </a:solidFill>
                <a:effectLst/>
                <a:latin typeface="Barlow" panose="00000500000000000000" pitchFamily="2" charset="0"/>
              </a:rPr>
              <a:t>Nerūkančiojo priverstinis kvėpavimas tabako dūmais užterštu oru, būnant kitų prirūkytose patalpose darbe ar namuose yra pasyvusis rūkymas. Pasyvusis rūkymas susijęs su galimų išvengti ligų, įskaitant ir vėžį, rizika. Namai gali tapti svarbiausia pasyviojo rūkymo vieta. Europoje yra skirtumų priimant draudimą rūkyti namuose. </a:t>
            </a:r>
            <a:endParaRPr lang="lt-LT" dirty="0"/>
          </a:p>
        </p:txBody>
      </p:sp>
      <p:sp>
        <p:nvSpPr>
          <p:cNvPr id="7" name="Stačiakampis 6">
            <a:extLst>
              <a:ext uri="{FF2B5EF4-FFF2-40B4-BE49-F238E27FC236}">
                <a16:creationId xmlns:a16="http://schemas.microsoft.com/office/drawing/2014/main" id="{73475C2B-8D38-91EA-3517-DE4FB0A4606A}"/>
              </a:ext>
            </a:extLst>
          </p:cNvPr>
          <p:cNvSpPr/>
          <p:nvPr/>
        </p:nvSpPr>
        <p:spPr>
          <a:xfrm>
            <a:off x="385895" y="2584648"/>
            <a:ext cx="11551640" cy="1233181"/>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i="1" dirty="0">
                <a:solidFill>
                  <a:srgbClr val="1D3557"/>
                </a:solidFill>
                <a:latin typeface="Barlow" panose="00000500000000000000" pitchFamily="2" charset="0"/>
              </a:rPr>
              <a:t>A</a:t>
            </a:r>
            <a:r>
              <a:rPr lang="lt-LT" b="1" i="1" dirty="0">
                <a:solidFill>
                  <a:srgbClr val="1D3557"/>
                </a:solidFill>
                <a:effectLst/>
                <a:latin typeface="Barlow" panose="00000500000000000000" pitchFamily="2" charset="0"/>
              </a:rPr>
              <a:t>r pasyvusis rūkymas kenkia sveikatai?</a:t>
            </a:r>
            <a:br>
              <a:rPr lang="lt-LT" b="1" i="1" dirty="0"/>
            </a:br>
            <a:r>
              <a:rPr lang="lt-LT" b="0" i="0" dirty="0">
                <a:solidFill>
                  <a:srgbClr val="1D3557"/>
                </a:solidFill>
                <a:effectLst/>
                <a:latin typeface="Barlow" panose="00000500000000000000" pitchFamily="2" charset="0"/>
              </a:rPr>
              <a:t>Pasyvusis rūkymas gali būti ankstyvos mirties ir daugelio ligų priežastis. Jis skatina plaučių vėžį, koronarinę širdies ligą, kvėpavimo takų ligas, sunkina tokios ligos, kaip bronchinė astma, eigą. Darbuotojai, kurių darbo aplinkoje yra rūkoma, pavyzdžiui, kai kurių šalių baruose, restoranuose, yra labai veikiami pasyviojo rūkymo.</a:t>
            </a:r>
            <a:endParaRPr lang="lt-LT" dirty="0"/>
          </a:p>
        </p:txBody>
      </p:sp>
      <p:pic>
        <p:nvPicPr>
          <p:cNvPr id="9" name="Paveikslėlis 8">
            <a:extLst>
              <a:ext uri="{FF2B5EF4-FFF2-40B4-BE49-F238E27FC236}">
                <a16:creationId xmlns:a16="http://schemas.microsoft.com/office/drawing/2014/main" id="{6531463D-1948-94DD-2B9E-D4331DFFCC90}"/>
              </a:ext>
            </a:extLst>
          </p:cNvPr>
          <p:cNvPicPr>
            <a:picLocks noChangeAspect="1"/>
          </p:cNvPicPr>
          <p:nvPr/>
        </p:nvPicPr>
        <p:blipFill>
          <a:blip r:embed="rId4"/>
          <a:stretch>
            <a:fillRect/>
          </a:stretch>
        </p:blipFill>
        <p:spPr>
          <a:xfrm>
            <a:off x="185726" y="118286"/>
            <a:ext cx="1525628" cy="1395787"/>
          </a:xfrm>
          <a:prstGeom prst="rect">
            <a:avLst/>
          </a:prstGeom>
        </p:spPr>
      </p:pic>
      <p:sp>
        <p:nvSpPr>
          <p:cNvPr id="10" name="Stačiakampis 9">
            <a:extLst>
              <a:ext uri="{FF2B5EF4-FFF2-40B4-BE49-F238E27FC236}">
                <a16:creationId xmlns:a16="http://schemas.microsoft.com/office/drawing/2014/main" id="{EC861A4D-4A34-F775-26EB-A50AFE842C60}"/>
              </a:ext>
            </a:extLst>
          </p:cNvPr>
          <p:cNvSpPr/>
          <p:nvPr/>
        </p:nvSpPr>
        <p:spPr>
          <a:xfrm>
            <a:off x="2967037" y="4078727"/>
            <a:ext cx="9039237" cy="253978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b="1" i="1" dirty="0">
                <a:solidFill>
                  <a:srgbClr val="1D3557"/>
                </a:solidFill>
                <a:effectLst/>
                <a:latin typeface="Barlow" panose="00000500000000000000" pitchFamily="2" charset="0"/>
              </a:rPr>
              <a:t>Kodėl nerūkantieji kvėpuodami kitų prirūkytu oru turi būti sunerimę dėl plaučių vėžio?</a:t>
            </a:r>
            <a:br>
              <a:rPr lang="lt-LT" i="1" dirty="0"/>
            </a:br>
            <a:r>
              <a:rPr lang="lt-LT" b="0" i="0" dirty="0">
                <a:solidFill>
                  <a:srgbClr val="1D3557"/>
                </a:solidFill>
                <a:effectLst/>
                <a:latin typeface="Barlow" panose="00000500000000000000" pitchFamily="2" charset="0"/>
              </a:rPr>
              <a:t>• Prirūkytame ore yra pasklidusių kancerogenų, išsiskyrusių degant rūkomai cigaretei.</a:t>
            </a:r>
            <a:br>
              <a:rPr lang="lt-LT" dirty="0"/>
            </a:br>
            <a:r>
              <a:rPr lang="lt-LT" b="0" i="0" dirty="0">
                <a:solidFill>
                  <a:srgbClr val="1D3557"/>
                </a:solidFill>
                <a:effectLst/>
                <a:latin typeface="Barlow" panose="00000500000000000000" pitchFamily="2" charset="0"/>
              </a:rPr>
              <a:t>• Nerūkantieji kvėpuodami prirūkytu oru įkvepia cheminių medžiagų ir kancerogenų, kuriuos </a:t>
            </a:r>
            <a:r>
              <a:rPr lang="lt-LT" dirty="0">
                <a:solidFill>
                  <a:srgbClr val="1D3557"/>
                </a:solidFill>
                <a:latin typeface="Barlow" panose="00000500000000000000" pitchFamily="2" charset="0"/>
              </a:rPr>
              <a:t>iš</a:t>
            </a:r>
            <a:r>
              <a:rPr lang="lt-LT" b="0" i="0" dirty="0">
                <a:solidFill>
                  <a:srgbClr val="1D3557"/>
                </a:solidFill>
                <a:effectLst/>
                <a:latin typeface="Barlow" panose="00000500000000000000" pitchFamily="2" charset="0"/>
              </a:rPr>
              <a:t>kvepia  rūkaliai. Tai, pavyzdžiui, </a:t>
            </a:r>
            <a:r>
              <a:rPr lang="lt-LT" b="0" i="0" dirty="0" err="1">
                <a:solidFill>
                  <a:srgbClr val="1D3557"/>
                </a:solidFill>
                <a:effectLst/>
                <a:latin typeface="Barlow" panose="00000500000000000000" pitchFamily="2" charset="0"/>
              </a:rPr>
              <a:t>nitrozaminai</a:t>
            </a:r>
            <a:r>
              <a:rPr lang="lt-LT" b="0" i="0" dirty="0">
                <a:solidFill>
                  <a:srgbClr val="1D3557"/>
                </a:solidFill>
                <a:effectLst/>
                <a:latin typeface="Barlow" panose="00000500000000000000" pitchFamily="2" charset="0"/>
              </a:rPr>
              <a:t> ir policikliniai aromatiniai angliavandeniliai.</a:t>
            </a:r>
            <a:br>
              <a:rPr lang="lt-LT" dirty="0"/>
            </a:br>
            <a:r>
              <a:rPr lang="lt-LT" b="0" i="0" dirty="0">
                <a:solidFill>
                  <a:srgbClr val="1D3557"/>
                </a:solidFill>
                <a:effectLst/>
                <a:latin typeface="Barlow" panose="00000500000000000000" pitchFamily="2" charset="0"/>
              </a:rPr>
              <a:t>• Tyrimai atskleidė, kad nerūkančiųjų, priverstų nuolat kvėpuoti tabako dūmais užterštu oru namuose ar darbe, plaučių vėžio rizika du kartus didesnė nei asmenų, nepatiriančių pasyviojo rūkymo.</a:t>
            </a:r>
            <a:endParaRPr lang="lt-LT" dirty="0"/>
          </a:p>
        </p:txBody>
      </p:sp>
    </p:spTree>
    <p:extLst>
      <p:ext uri="{BB962C8B-B14F-4D97-AF65-F5344CB8AC3E}">
        <p14:creationId xmlns:p14="http://schemas.microsoft.com/office/powerpoint/2010/main" val="1496182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a:extLst>
              <a:ext uri="{FF2B5EF4-FFF2-40B4-BE49-F238E27FC236}">
                <a16:creationId xmlns:a16="http://schemas.microsoft.com/office/drawing/2014/main" id="{FDB55ADB-5A2A-00F5-3955-CFA4F0FBFDA0}"/>
              </a:ext>
            </a:extLst>
          </p:cNvPr>
          <p:cNvSpPr/>
          <p:nvPr/>
        </p:nvSpPr>
        <p:spPr>
          <a:xfrm>
            <a:off x="141515" y="359228"/>
            <a:ext cx="9307285" cy="2264229"/>
          </a:xfrm>
          <a:prstGeom prst="rect">
            <a:avLst/>
          </a:prstGeom>
          <a:solidFill>
            <a:srgbClr val="FFC000"/>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b="1" i="1" dirty="0">
                <a:solidFill>
                  <a:srgbClr val="1D3557"/>
                </a:solidFill>
                <a:effectLst/>
                <a:latin typeface="Barlow" panose="00000500000000000000" pitchFamily="2" charset="0"/>
              </a:rPr>
              <a:t>Kokia namų, kuriuose nėra tabako dūmų, nauda?</a:t>
            </a:r>
            <a:br>
              <a:rPr lang="lt-LT" i="1" dirty="0"/>
            </a:br>
            <a:r>
              <a:rPr lang="lt-LT" b="0" i="0" dirty="0">
                <a:solidFill>
                  <a:srgbClr val="1D3557"/>
                </a:solidFill>
                <a:effectLst/>
                <a:latin typeface="Barlow" panose="00000500000000000000" pitchFamily="2" charset="0"/>
              </a:rPr>
              <a:t>•  </a:t>
            </a:r>
            <a:r>
              <a:rPr lang="lt-LT" dirty="0">
                <a:solidFill>
                  <a:srgbClr val="1D3557"/>
                </a:solidFill>
                <a:latin typeface="Barlow" panose="00000500000000000000" pitchFamily="2" charset="0"/>
              </a:rPr>
              <a:t>S</a:t>
            </a:r>
            <a:r>
              <a:rPr lang="lt-LT" b="0" i="0" dirty="0">
                <a:solidFill>
                  <a:srgbClr val="1D3557"/>
                </a:solidFill>
                <a:effectLst/>
                <a:latin typeface="Barlow" panose="00000500000000000000" pitchFamily="2" charset="0"/>
              </a:rPr>
              <a:t>uaugusieji ir vaikai nepatiria pasyviojo rūkymo.</a:t>
            </a:r>
            <a:br>
              <a:rPr lang="lt-LT" dirty="0"/>
            </a:br>
            <a:r>
              <a:rPr lang="lt-LT" b="0" i="0" dirty="0">
                <a:solidFill>
                  <a:srgbClr val="1D3557"/>
                </a:solidFill>
                <a:effectLst/>
                <a:latin typeface="Barlow" panose="00000500000000000000" pitchFamily="2" charset="0"/>
              </a:rPr>
              <a:t>•  </a:t>
            </a:r>
            <a:r>
              <a:rPr lang="lt-LT" dirty="0">
                <a:solidFill>
                  <a:srgbClr val="1D3557"/>
                </a:solidFill>
                <a:latin typeface="Barlow" panose="00000500000000000000" pitchFamily="2" charset="0"/>
              </a:rPr>
              <a:t>A</a:t>
            </a:r>
            <a:r>
              <a:rPr lang="lt-LT" b="0" i="0" dirty="0">
                <a:solidFill>
                  <a:srgbClr val="1D3557"/>
                </a:solidFill>
                <a:effectLst/>
                <a:latin typeface="Barlow" panose="00000500000000000000" pitchFamily="2" charset="0"/>
              </a:rPr>
              <a:t>psaugomi  sergantieji bronchine astma, širdies ligomis ar lėtinėmis plaučių ligomis. </a:t>
            </a:r>
            <a:br>
              <a:rPr lang="lt-LT" dirty="0"/>
            </a:br>
            <a:r>
              <a:rPr lang="lt-LT" b="0" i="0" dirty="0">
                <a:solidFill>
                  <a:srgbClr val="1D3557"/>
                </a:solidFill>
                <a:effectLst/>
                <a:latin typeface="Barlow" panose="00000500000000000000" pitchFamily="2" charset="0"/>
              </a:rPr>
              <a:t>• Rūkantieji, gyvenantys namuose, kuriuose neleidžiama rūkyti, surūko mažiau cigarečių per dieną.</a:t>
            </a:r>
            <a:br>
              <a:rPr lang="lt-LT" dirty="0"/>
            </a:br>
            <a:r>
              <a:rPr lang="lt-LT" b="0" i="0" dirty="0">
                <a:solidFill>
                  <a:srgbClr val="1D3557"/>
                </a:solidFill>
                <a:effectLst/>
                <a:latin typeface="Barlow" panose="00000500000000000000" pitchFamily="2" charset="0"/>
              </a:rPr>
              <a:t>• Namai, kuriuose neleidžiama rūkyti, padeda metantiems rūkyti išlikti nerūkantiems ilgiau.</a:t>
            </a:r>
            <a:br>
              <a:rPr lang="lt-LT" dirty="0"/>
            </a:br>
            <a:r>
              <a:rPr lang="lt-LT" b="0" i="0" dirty="0">
                <a:solidFill>
                  <a:srgbClr val="1D3557"/>
                </a:solidFill>
                <a:effectLst/>
                <a:latin typeface="Barlow" panose="00000500000000000000" pitchFamily="2" charset="0"/>
              </a:rPr>
              <a:t>• Namų, kuriuose nėra tabako dūmų, nuostata siunčia aiškią žinią, kad rūkymas nepriimtinas</a:t>
            </a:r>
          </a:p>
          <a:p>
            <a:r>
              <a:rPr lang="lt-LT" b="1" i="0" dirty="0">
                <a:solidFill>
                  <a:srgbClr val="1D3557"/>
                </a:solidFill>
                <a:effectLst/>
                <a:latin typeface="Barlow" panose="00000500000000000000" pitchFamily="2" charset="0"/>
              </a:rPr>
              <a:t>.</a:t>
            </a:r>
            <a:r>
              <a:rPr lang="lt-LT" b="0" i="0" dirty="0">
                <a:solidFill>
                  <a:srgbClr val="1D3557"/>
                </a:solidFill>
                <a:effectLst/>
                <a:latin typeface="Barlow" panose="00000500000000000000" pitchFamily="2" charset="0"/>
              </a:rPr>
              <a:t> Rūkymas per langą ar per atviras duris neapsaugo namų nuo tabako dūmų.</a:t>
            </a:r>
            <a:endParaRPr lang="lt-LT" dirty="0"/>
          </a:p>
        </p:txBody>
      </p:sp>
      <p:sp>
        <p:nvSpPr>
          <p:cNvPr id="3" name="Stačiakampis 2">
            <a:extLst>
              <a:ext uri="{FF2B5EF4-FFF2-40B4-BE49-F238E27FC236}">
                <a16:creationId xmlns:a16="http://schemas.microsoft.com/office/drawing/2014/main" id="{592E4304-EFD5-B46B-6B73-AEB405E616AF}"/>
              </a:ext>
            </a:extLst>
          </p:cNvPr>
          <p:cNvSpPr/>
          <p:nvPr/>
        </p:nvSpPr>
        <p:spPr>
          <a:xfrm>
            <a:off x="881742" y="2824843"/>
            <a:ext cx="10319658" cy="1208314"/>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b="1" i="1" dirty="0">
                <a:solidFill>
                  <a:srgbClr val="1D3557"/>
                </a:solidFill>
                <a:latin typeface="Barlow" panose="00000500000000000000" pitchFamily="2" charset="0"/>
              </a:rPr>
              <a:t>T</a:t>
            </a:r>
            <a:r>
              <a:rPr lang="lt-LT" b="1" i="1" dirty="0">
                <a:solidFill>
                  <a:srgbClr val="1D3557"/>
                </a:solidFill>
                <a:effectLst/>
                <a:latin typeface="Barlow" panose="00000500000000000000" pitchFamily="2" charset="0"/>
              </a:rPr>
              <a:t>eisės aktai </a:t>
            </a:r>
            <a:r>
              <a:rPr lang="lt-LT" b="0" i="0" dirty="0">
                <a:solidFill>
                  <a:srgbClr val="1D3557"/>
                </a:solidFill>
                <a:effectLst/>
                <a:latin typeface="Barlow" panose="00000500000000000000" pitchFamily="2" charset="0"/>
              </a:rPr>
              <a:t>reglamentuoja, kuriose vietose draudžiama rūkyti</a:t>
            </a:r>
            <a:r>
              <a:rPr lang="lt-LT" dirty="0">
                <a:solidFill>
                  <a:srgbClr val="1D3557"/>
                </a:solidFill>
                <a:latin typeface="Barlow" panose="00000500000000000000" pitchFamily="2" charset="0"/>
              </a:rPr>
              <a:t>.</a:t>
            </a:r>
            <a:r>
              <a:rPr lang="lt-LT" b="0" i="0" dirty="0">
                <a:solidFill>
                  <a:srgbClr val="1D3557"/>
                </a:solidFill>
                <a:effectLst/>
                <a:latin typeface="Barlow" panose="00000500000000000000" pitchFamily="2" charset="0"/>
              </a:rPr>
              <a:t>  Jie apima visas uždaras darbo vietas, visuomeninį transportą, visuomenines patalpas, kitas visuomenei skirtas vietas ir nebūtinai uždaras patalpas (autobusų stoteles, daugiaaukščių namų balkonus, laiptines ir kt.)</a:t>
            </a:r>
            <a:endParaRPr lang="lt-LT" dirty="0"/>
          </a:p>
        </p:txBody>
      </p:sp>
      <p:sp>
        <p:nvSpPr>
          <p:cNvPr id="4" name="Stačiakampis 3">
            <a:extLst>
              <a:ext uri="{FF2B5EF4-FFF2-40B4-BE49-F238E27FC236}">
                <a16:creationId xmlns:a16="http://schemas.microsoft.com/office/drawing/2014/main" id="{1F5FE364-CEDC-0F07-4196-E6F8AC3342C7}"/>
              </a:ext>
            </a:extLst>
          </p:cNvPr>
          <p:cNvSpPr/>
          <p:nvPr/>
        </p:nvSpPr>
        <p:spPr>
          <a:xfrm>
            <a:off x="195942" y="4343399"/>
            <a:ext cx="11800115" cy="138248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lt-LT" b="1" i="1" dirty="0">
                <a:solidFill>
                  <a:srgbClr val="1D3557"/>
                </a:solidFill>
                <a:effectLst/>
                <a:latin typeface="Barlow" panose="00000500000000000000" pitchFamily="2" charset="0"/>
              </a:rPr>
              <a:t>Ar rūkantis žmogus paskatina rūkyti kitus žmones?</a:t>
            </a:r>
            <a:endParaRPr lang="lt-LT" b="0" i="1" dirty="0">
              <a:solidFill>
                <a:srgbClr val="1D3557"/>
              </a:solidFill>
              <a:effectLst/>
              <a:latin typeface="Barlow" panose="00000500000000000000" pitchFamily="2" charset="0"/>
            </a:endParaRPr>
          </a:p>
          <a:p>
            <a:pPr algn="l"/>
            <a:r>
              <a:rPr lang="lt-LT" b="0" i="0" dirty="0">
                <a:solidFill>
                  <a:srgbClr val="1D3557"/>
                </a:solidFill>
                <a:effectLst/>
                <a:latin typeface="Barlow" panose="00000500000000000000" pitchFamily="2" charset="0"/>
              </a:rPr>
              <a:t>Jei žmogus yra sektinas pavyzdys kitiems, pavyzdžiui, vaikams ar jaunesniems broliams ar seserims, jo rūkymas gali turėti įtakos pradėti jiems rūkyti. Jei asmuo rūko, yra daugiau tikimybės, kad kiti jo namų gyventojai taip pat pradės rūkyti, ypač jaunus žmones veikia tėvų, brolių ir seserų pavyzdys.</a:t>
            </a:r>
          </a:p>
        </p:txBody>
      </p:sp>
      <p:sp>
        <p:nvSpPr>
          <p:cNvPr id="5" name="Stačiakampis 4">
            <a:extLst>
              <a:ext uri="{FF2B5EF4-FFF2-40B4-BE49-F238E27FC236}">
                <a16:creationId xmlns:a16="http://schemas.microsoft.com/office/drawing/2014/main" id="{EDEA030A-913E-E099-2898-74AE220F541D}"/>
              </a:ext>
            </a:extLst>
          </p:cNvPr>
          <p:cNvSpPr/>
          <p:nvPr/>
        </p:nvSpPr>
        <p:spPr>
          <a:xfrm>
            <a:off x="2835727" y="5861956"/>
            <a:ext cx="6672943" cy="816429"/>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t-LT" dirty="0">
                <a:solidFill>
                  <a:schemeClr val="tx1"/>
                </a:solidFill>
              </a:rPr>
              <a:t>Parengė visuomenės sveikatos specialistė, vykdanti sveikatos priežiūrą mokykloje Jadvyga </a:t>
            </a:r>
            <a:r>
              <a:rPr lang="lt-LT" dirty="0" err="1">
                <a:solidFill>
                  <a:schemeClr val="tx1"/>
                </a:solidFill>
              </a:rPr>
              <a:t>Grubliauskienė</a:t>
            </a:r>
            <a:endParaRPr lang="lt-LT" dirty="0">
              <a:solidFill>
                <a:schemeClr val="tx1"/>
              </a:solidFill>
            </a:endParaRPr>
          </a:p>
        </p:txBody>
      </p:sp>
      <p:pic>
        <p:nvPicPr>
          <p:cNvPr id="6" name="Paveikslėlis 5">
            <a:extLst>
              <a:ext uri="{FF2B5EF4-FFF2-40B4-BE49-F238E27FC236}">
                <a16:creationId xmlns:a16="http://schemas.microsoft.com/office/drawing/2014/main" id="{96054CAE-1606-D1D7-3A4A-58F63B724417}"/>
              </a:ext>
            </a:extLst>
          </p:cNvPr>
          <p:cNvPicPr>
            <a:picLocks noChangeAspect="1"/>
          </p:cNvPicPr>
          <p:nvPr/>
        </p:nvPicPr>
        <p:blipFill>
          <a:blip r:embed="rId2"/>
          <a:stretch>
            <a:fillRect/>
          </a:stretch>
        </p:blipFill>
        <p:spPr>
          <a:xfrm>
            <a:off x="9508670" y="359228"/>
            <a:ext cx="2686957" cy="2155372"/>
          </a:xfrm>
          <a:prstGeom prst="rect">
            <a:avLst/>
          </a:prstGeom>
        </p:spPr>
      </p:pic>
    </p:spTree>
    <p:extLst>
      <p:ext uri="{BB962C8B-B14F-4D97-AF65-F5344CB8AC3E}">
        <p14:creationId xmlns:p14="http://schemas.microsoft.com/office/powerpoint/2010/main" val="820176127"/>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410</Words>
  <Application>Microsoft Office PowerPoint</Application>
  <PresentationFormat>Plačiaekranė</PresentationFormat>
  <Paragraphs>10</Paragraphs>
  <Slides>2</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2</vt:i4>
      </vt:variant>
    </vt:vector>
  </HeadingPairs>
  <TitlesOfParts>
    <vt:vector size="7" baseType="lpstr">
      <vt:lpstr>Arial</vt:lpstr>
      <vt:lpstr>Barlow</vt:lpstr>
      <vt:lpstr>Calibri</vt:lpstr>
      <vt:lpstr>Calibri Light</vt:lpstr>
      <vt:lpstr>„Office“ tema</vt:lpstr>
      <vt:lpstr>PASYVUS RŪKYMAS</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PASYVUS RŪKYMAS</dc:title>
  <dc:creator>Jadvyga Grubliauskiene</dc:creator>
  <cp:lastModifiedBy>Jadvyga Grubliauskiene</cp:lastModifiedBy>
  <cp:revision>1</cp:revision>
  <dcterms:created xsi:type="dcterms:W3CDTF">2023-04-24T10:11:17Z</dcterms:created>
  <dcterms:modified xsi:type="dcterms:W3CDTF">2023-04-24T11:36:06Z</dcterms:modified>
</cp:coreProperties>
</file>