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9"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60" y="4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lt-LT"/>
              <a:t>Spustelėję redaguokite stilių</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lvl1pPr algn="l">
              <a:defRPr/>
            </a:lvl1pPr>
          </a:lstStyle>
          <a:p>
            <a:fld id="{C0E3E4C9-8A56-4C89-8024-E23D69C47778}" type="datetimeFigureOut">
              <a:rPr lang="lt-LT" smtClean="0"/>
              <a:t>2022-11-23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6133639-74AF-416E-93F4-6C87AFBD4C84}" type="slidenum">
              <a:rPr lang="lt-LT" smtClean="0"/>
              <a:t>‹#›</a:t>
            </a:fld>
            <a:endParaRPr lang="lt-LT"/>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C0E3E4C9-8A56-4C89-8024-E23D69C47778}" type="datetimeFigureOut">
              <a:rPr lang="lt-LT" smtClean="0"/>
              <a:t>2022-11-23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6133639-74AF-416E-93F4-6C87AFBD4C84}" type="slidenum">
              <a:rPr lang="lt-LT" smtClean="0"/>
              <a:t>‹#›</a:t>
            </a:fld>
            <a:endParaRPr lang="lt-LT"/>
          </a:p>
        </p:txBody>
      </p:sp>
    </p:spTree>
    <p:extLst>
      <p:ext uri="{BB962C8B-B14F-4D97-AF65-F5344CB8AC3E}">
        <p14:creationId xmlns:p14="http://schemas.microsoft.com/office/powerpoint/2010/main" val="102545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lt-LT"/>
              <a:t>Spustelėję redaguokite stilių</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C0E3E4C9-8A56-4C89-8024-E23D69C47778}" type="datetimeFigureOut">
              <a:rPr lang="lt-LT" smtClean="0"/>
              <a:t>2022-11-23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6133639-74AF-416E-93F4-6C87AFBD4C84}" type="slidenum">
              <a:rPr lang="lt-LT" smtClean="0"/>
              <a:t>‹#›</a:t>
            </a:fld>
            <a:endParaRPr lang="lt-LT"/>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25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C0E3E4C9-8A56-4C89-8024-E23D69C47778}" type="datetimeFigureOut">
              <a:rPr lang="lt-LT" smtClean="0"/>
              <a:t>2022-11-23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6133639-74AF-416E-93F4-6C87AFBD4C84}" type="slidenum">
              <a:rPr lang="lt-LT" smtClean="0"/>
              <a:t>‹#›</a:t>
            </a:fld>
            <a:endParaRPr lang="lt-LT"/>
          </a:p>
        </p:txBody>
      </p:sp>
    </p:spTree>
    <p:extLst>
      <p:ext uri="{BB962C8B-B14F-4D97-AF65-F5344CB8AC3E}">
        <p14:creationId xmlns:p14="http://schemas.microsoft.com/office/powerpoint/2010/main" val="1772436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lt-LT"/>
              <a:t>Spustelėję redaguokite stilių</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C0E3E4C9-8A56-4C89-8024-E23D69C47778}" type="datetimeFigureOut">
              <a:rPr lang="lt-LT" smtClean="0"/>
              <a:t>2022-11-23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6133639-74AF-416E-93F4-6C87AFBD4C84}" type="slidenum">
              <a:rPr lang="lt-LT" smtClean="0"/>
              <a:t>‹#›</a:t>
            </a:fld>
            <a:endParaRPr lang="lt-LT"/>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04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lt-LT"/>
              <a:t>Spustelėję redaguokite stilių</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C0E3E4C9-8A56-4C89-8024-E23D69C47778}" type="datetimeFigureOut">
              <a:rPr lang="lt-LT" smtClean="0"/>
              <a:t>2022-11-23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36133639-74AF-416E-93F4-6C87AFBD4C84}" type="slidenum">
              <a:rPr lang="lt-LT" smtClean="0"/>
              <a:t>‹#›</a:t>
            </a:fld>
            <a:endParaRPr lang="lt-LT"/>
          </a:p>
        </p:txBody>
      </p:sp>
    </p:spTree>
    <p:extLst>
      <p:ext uri="{BB962C8B-B14F-4D97-AF65-F5344CB8AC3E}">
        <p14:creationId xmlns:p14="http://schemas.microsoft.com/office/powerpoint/2010/main" val="20525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lt-LT"/>
              <a:t>Spustelėję redaguokite stilių</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lt-LT"/>
              <a:t>Spustelėkite, kad galėtumėte redaguoti šablono teksto stilius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C0E3E4C9-8A56-4C89-8024-E23D69C47778}" type="datetimeFigureOut">
              <a:rPr lang="lt-LT" smtClean="0"/>
              <a:t>2022-11-23</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36133639-74AF-416E-93F4-6C87AFBD4C84}" type="slidenum">
              <a:rPr lang="lt-LT" smtClean="0"/>
              <a:t>‹#›</a:t>
            </a:fld>
            <a:endParaRPr lang="lt-LT"/>
          </a:p>
        </p:txBody>
      </p:sp>
    </p:spTree>
    <p:extLst>
      <p:ext uri="{BB962C8B-B14F-4D97-AF65-F5344CB8AC3E}">
        <p14:creationId xmlns:p14="http://schemas.microsoft.com/office/powerpoint/2010/main" val="330566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C0E3E4C9-8A56-4C89-8024-E23D69C47778}" type="datetimeFigureOut">
              <a:rPr lang="lt-LT" smtClean="0"/>
              <a:t>2022-11-23</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36133639-74AF-416E-93F4-6C87AFBD4C84}" type="slidenum">
              <a:rPr lang="lt-LT" smtClean="0"/>
              <a:t>‹#›</a:t>
            </a:fld>
            <a:endParaRPr lang="lt-LT"/>
          </a:p>
        </p:txBody>
      </p:sp>
    </p:spTree>
    <p:extLst>
      <p:ext uri="{BB962C8B-B14F-4D97-AF65-F5344CB8AC3E}">
        <p14:creationId xmlns:p14="http://schemas.microsoft.com/office/powerpoint/2010/main" val="339396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3E4C9-8A56-4C89-8024-E23D69C47778}" type="datetimeFigureOut">
              <a:rPr lang="lt-LT" smtClean="0"/>
              <a:t>2022-11-23</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36133639-74AF-416E-93F4-6C87AFBD4C84}" type="slidenum">
              <a:rPr lang="lt-LT" smtClean="0"/>
              <a:t>‹#›</a:t>
            </a:fld>
            <a:endParaRPr lang="lt-LT"/>
          </a:p>
        </p:txBody>
      </p:sp>
    </p:spTree>
    <p:extLst>
      <p:ext uri="{BB962C8B-B14F-4D97-AF65-F5344CB8AC3E}">
        <p14:creationId xmlns:p14="http://schemas.microsoft.com/office/powerpoint/2010/main" val="265837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lt-LT"/>
              <a:t>Spustelėję redaguokite stilių</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C0E3E4C9-8A56-4C89-8024-E23D69C47778}" type="datetimeFigureOut">
              <a:rPr lang="lt-LT" smtClean="0"/>
              <a:t>2022-11-23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36133639-74AF-416E-93F4-6C87AFBD4C84}" type="slidenum">
              <a:rPr lang="lt-LT" smtClean="0"/>
              <a:t>‹#›</a:t>
            </a:fld>
            <a:endParaRPr lang="lt-LT"/>
          </a:p>
        </p:txBody>
      </p:sp>
    </p:spTree>
    <p:extLst>
      <p:ext uri="{BB962C8B-B14F-4D97-AF65-F5344CB8AC3E}">
        <p14:creationId xmlns:p14="http://schemas.microsoft.com/office/powerpoint/2010/main" val="221634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lt-LT"/>
              <a:t>Spustelėję redaguokite stilių</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C0E3E4C9-8A56-4C89-8024-E23D69C47778}" type="datetimeFigureOut">
              <a:rPr lang="lt-LT" smtClean="0"/>
              <a:t>2022-11-23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36133639-74AF-416E-93F4-6C87AFBD4C84}" type="slidenum">
              <a:rPr lang="lt-LT" smtClean="0"/>
              <a:t>‹#›</a:t>
            </a:fld>
            <a:endParaRPr lang="lt-LT"/>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08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alpha val="7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0E3E4C9-8A56-4C89-8024-E23D69C47778}" type="datetimeFigureOut">
              <a:rPr lang="lt-LT" smtClean="0"/>
              <a:t>2022-11-23</a:t>
            </a:fld>
            <a:endParaRPr lang="lt-LT"/>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lt-LT"/>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6133639-74AF-416E-93F4-6C87AFBD4C84}" type="slidenum">
              <a:rPr lang="lt-LT" smtClean="0"/>
              <a:t>‹#›</a:t>
            </a:fld>
            <a:endParaRPr lang="lt-LT"/>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82992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2CF15E7A-22D1-9134-1103-3F1518EC444E}"/>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 y="0"/>
            <a:ext cx="12192000" cy="6864350"/>
          </a:xfrm>
          <a:prstGeom prst="rect">
            <a:avLst/>
          </a:prstGeom>
          <a:noFill/>
        </p:spPr>
      </p:pic>
      <p:sp>
        <p:nvSpPr>
          <p:cNvPr id="6" name="Juostelė: lenkta ir pakreipta žemyn 5">
            <a:extLst>
              <a:ext uri="{FF2B5EF4-FFF2-40B4-BE49-F238E27FC236}">
                <a16:creationId xmlns:a16="http://schemas.microsoft.com/office/drawing/2014/main" id="{AE873960-BE08-77A2-EF7C-8014DF6AC792}"/>
              </a:ext>
            </a:extLst>
          </p:cNvPr>
          <p:cNvSpPr/>
          <p:nvPr/>
        </p:nvSpPr>
        <p:spPr>
          <a:xfrm>
            <a:off x="1814205" y="271578"/>
            <a:ext cx="7562850" cy="758953"/>
          </a:xfrm>
          <a:prstGeom prst="ellipseRibbon">
            <a:avLst>
              <a:gd name="adj1" fmla="val 0"/>
              <a:gd name="adj2" fmla="val 50000"/>
              <a:gd name="adj3" fmla="val 12500"/>
            </a:avLst>
          </a:prstGeom>
          <a:solidFill>
            <a:schemeClr val="bg1"/>
          </a:solidFill>
          <a:ln w="28575">
            <a:no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chemeClr val="tx1"/>
                </a:solidFill>
                <a:latin typeface="Algerian" panose="04020705040A02060702" pitchFamily="82" charset="0"/>
              </a:rPr>
              <a:t>IŠVENKIME TRAUMŲ</a:t>
            </a:r>
          </a:p>
        </p:txBody>
      </p:sp>
      <p:sp>
        <p:nvSpPr>
          <p:cNvPr id="7" name="Stačiakampis 6">
            <a:extLst>
              <a:ext uri="{FF2B5EF4-FFF2-40B4-BE49-F238E27FC236}">
                <a16:creationId xmlns:a16="http://schemas.microsoft.com/office/drawing/2014/main" id="{4944C5F4-BD6F-8B45-C3C0-77DDE9845754}"/>
              </a:ext>
            </a:extLst>
          </p:cNvPr>
          <p:cNvSpPr/>
          <p:nvPr/>
        </p:nvSpPr>
        <p:spPr>
          <a:xfrm>
            <a:off x="542925" y="1047930"/>
            <a:ext cx="11220450" cy="541954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i="1" dirty="0">
                <a:solidFill>
                  <a:schemeClr val="accent1">
                    <a:lumMod val="50000"/>
                  </a:schemeClr>
                </a:solidFill>
              </a:rPr>
              <a:t>Atėjus žiemai, dauguma traumų (paslydimai, nugriuvimai) patiriamos dėl susidariusios slidžios dangos. Labai daug traumų nutinka užsiimant žiemos sportu ar aktyviai pramogaujant lauke. Pasitaiko sumušimai, kai pažeidžiami minkštieji audiniai, ir rimtesnės traumos – čiurnos patempimai, kaulų lūžiai, išnirimai, galvos sumušimai, riešo ir alkūnės sužalojimai.</a:t>
            </a:r>
          </a:p>
          <a:p>
            <a:pPr algn="ctr"/>
            <a:endParaRPr lang="lt-LT" dirty="0">
              <a:solidFill>
                <a:schemeClr val="accent1">
                  <a:lumMod val="50000"/>
                </a:schemeClr>
              </a:solidFill>
            </a:endParaRPr>
          </a:p>
          <a:p>
            <a:pPr algn="ctr"/>
            <a:r>
              <a:rPr lang="lt-LT" sz="2000" b="1" dirty="0">
                <a:solidFill>
                  <a:schemeClr val="tx1"/>
                </a:solidFill>
              </a:rPr>
              <a:t>Ką daryti, kad žiemos malonumai nesibaigtų trauma?</a:t>
            </a:r>
          </a:p>
          <a:p>
            <a:endParaRPr lang="lt-LT" sz="2000" b="1" dirty="0">
              <a:solidFill>
                <a:schemeClr val="accent1">
                  <a:lumMod val="50000"/>
                </a:schemeClr>
              </a:solidFill>
            </a:endParaRPr>
          </a:p>
          <a:p>
            <a:r>
              <a:rPr lang="lt-LT" dirty="0">
                <a:solidFill>
                  <a:schemeClr val="accent1">
                    <a:lumMod val="50000"/>
                  </a:schemeClr>
                </a:solidFill>
              </a:rPr>
              <a:t>         Rinkitės tinkamą avalynę su tvirtai sukimbančiu protektoriumi, neaukštu kulnu. Esant galimybei avėkite batus su apkaustais ar batų aksesuarais - tinkliukais, kurie skirti saugiai vaikščioti ant sniego, </a:t>
            </a:r>
          </a:p>
          <a:p>
            <a:r>
              <a:rPr lang="lt-LT" dirty="0">
                <a:solidFill>
                  <a:schemeClr val="accent1">
                    <a:lumMod val="50000"/>
                  </a:schemeClr>
                </a:solidFill>
              </a:rPr>
              <a:t>ledo, esant plikšalai.</a:t>
            </a:r>
          </a:p>
          <a:p>
            <a:endParaRPr lang="lt-LT" dirty="0">
              <a:solidFill>
                <a:schemeClr val="accent1">
                  <a:lumMod val="50000"/>
                </a:schemeClr>
              </a:solidFill>
            </a:endParaRPr>
          </a:p>
          <a:p>
            <a:r>
              <a:rPr lang="lt-LT" dirty="0">
                <a:solidFill>
                  <a:schemeClr val="accent1">
                    <a:lumMod val="50000"/>
                  </a:schemeClr>
                </a:solidFill>
              </a:rPr>
              <a:t>         Vaikščiokite lėčiau, neskubėkite. Išeikite iš namų anksčiau, kad laiku </a:t>
            </a:r>
          </a:p>
          <a:p>
            <a:r>
              <a:rPr lang="lt-LT" dirty="0">
                <a:solidFill>
                  <a:schemeClr val="accent1">
                    <a:lumMod val="50000"/>
                  </a:schemeClr>
                </a:solidFill>
              </a:rPr>
              <a:t>pasiektumėte kelionės tikslą ir nereikėtų skubėti.</a:t>
            </a:r>
          </a:p>
          <a:p>
            <a:endParaRPr lang="lt-LT" dirty="0">
              <a:solidFill>
                <a:schemeClr val="accent1">
                  <a:lumMod val="50000"/>
                </a:schemeClr>
              </a:solidFill>
            </a:endParaRPr>
          </a:p>
          <a:p>
            <a:r>
              <a:rPr lang="lt-LT" dirty="0">
                <a:solidFill>
                  <a:schemeClr val="accent1">
                    <a:lumMod val="50000"/>
                  </a:schemeClr>
                </a:solidFill>
              </a:rPr>
              <a:t>         Atidžiai stebėkite grindinį po kojomis. Netgi gerai nuvalytas ir pabarstytas grindinys gali būti pavojingas dėl nuolat kintančių oro sąlygų. Kai kuriose vietose ledas ar sniegas gali būti užsilaikęs ilgiau (pavyzdžiui, pavėsyje), kai kur gali būti plonas, beveik nematomas ledo sluoksnis – to nepastebėjus galima paslysti.</a:t>
            </a:r>
          </a:p>
          <a:p>
            <a:endParaRPr lang="lt-LT" dirty="0">
              <a:solidFill>
                <a:schemeClr val="accent1">
                  <a:lumMod val="50000"/>
                </a:schemeClr>
              </a:solidFill>
            </a:endParaRPr>
          </a:p>
          <a:p>
            <a:r>
              <a:rPr lang="lt-LT" dirty="0">
                <a:solidFill>
                  <a:schemeClr val="accent1">
                    <a:lumMod val="50000"/>
                  </a:schemeClr>
                </a:solidFill>
              </a:rPr>
              <a:t>         Eikite mažesniais žingsniais.</a:t>
            </a:r>
          </a:p>
        </p:txBody>
      </p:sp>
      <p:pic>
        <p:nvPicPr>
          <p:cNvPr id="11" name="Paveikslėlis 10">
            <a:extLst>
              <a:ext uri="{FF2B5EF4-FFF2-40B4-BE49-F238E27FC236}">
                <a16:creationId xmlns:a16="http://schemas.microsoft.com/office/drawing/2014/main" id="{70AC3408-DA97-8E51-0511-84A0BA4CE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439" y="2978396"/>
            <a:ext cx="397008" cy="450604"/>
          </a:xfrm>
          <a:prstGeom prst="rect">
            <a:avLst/>
          </a:prstGeom>
        </p:spPr>
      </p:pic>
      <p:pic>
        <p:nvPicPr>
          <p:cNvPr id="13" name="Paveikslėlis 12">
            <a:extLst>
              <a:ext uri="{FF2B5EF4-FFF2-40B4-BE49-F238E27FC236}">
                <a16:creationId xmlns:a16="http://schemas.microsoft.com/office/drawing/2014/main" id="{EC38E55D-991A-1D4E-CF86-5661D3BC12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91561" y="4043130"/>
            <a:ext cx="407854" cy="462914"/>
          </a:xfrm>
          <a:prstGeom prst="rect">
            <a:avLst/>
          </a:prstGeom>
        </p:spPr>
      </p:pic>
      <p:pic>
        <p:nvPicPr>
          <p:cNvPr id="15" name="Paveikslėlis 14">
            <a:extLst>
              <a:ext uri="{FF2B5EF4-FFF2-40B4-BE49-F238E27FC236}">
                <a16:creationId xmlns:a16="http://schemas.microsoft.com/office/drawing/2014/main" id="{4D42A76F-58A3-F0F8-9770-D0D5CAAEED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91561" y="4872609"/>
            <a:ext cx="407854" cy="462914"/>
          </a:xfrm>
          <a:prstGeom prst="rect">
            <a:avLst/>
          </a:prstGeom>
        </p:spPr>
      </p:pic>
      <p:pic>
        <p:nvPicPr>
          <p:cNvPr id="17" name="Paveikslėlis 16">
            <a:extLst>
              <a:ext uri="{FF2B5EF4-FFF2-40B4-BE49-F238E27FC236}">
                <a16:creationId xmlns:a16="http://schemas.microsoft.com/office/drawing/2014/main" id="{1C70824A-43D5-C9FA-09B5-950FE6068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72511" y="5985262"/>
            <a:ext cx="426904" cy="484536"/>
          </a:xfrm>
          <a:prstGeom prst="rect">
            <a:avLst/>
          </a:prstGeom>
        </p:spPr>
      </p:pic>
      <p:pic>
        <p:nvPicPr>
          <p:cNvPr id="23" name="Paveikslėlis 22">
            <a:extLst>
              <a:ext uri="{FF2B5EF4-FFF2-40B4-BE49-F238E27FC236}">
                <a16:creationId xmlns:a16="http://schemas.microsoft.com/office/drawing/2014/main" id="{6BD17E63-A8DB-D2C4-0D24-D6A1A1933D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1262" y="116067"/>
            <a:ext cx="866775" cy="866775"/>
          </a:xfrm>
          <a:prstGeom prst="rect">
            <a:avLst/>
          </a:prstGeom>
        </p:spPr>
      </p:pic>
      <p:pic>
        <p:nvPicPr>
          <p:cNvPr id="3" name="Paveikslėlis 2">
            <a:extLst>
              <a:ext uri="{FF2B5EF4-FFF2-40B4-BE49-F238E27FC236}">
                <a16:creationId xmlns:a16="http://schemas.microsoft.com/office/drawing/2014/main" id="{492A7ADA-2D23-3BB2-EEBA-706B68981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361495" y="6048555"/>
            <a:ext cx="696542" cy="790575"/>
          </a:xfrm>
          <a:prstGeom prst="rect">
            <a:avLst/>
          </a:prstGeom>
        </p:spPr>
      </p:pic>
      <p:pic>
        <p:nvPicPr>
          <p:cNvPr id="8" name="Paveikslėlis 7">
            <a:extLst>
              <a:ext uri="{FF2B5EF4-FFF2-40B4-BE49-F238E27FC236}">
                <a16:creationId xmlns:a16="http://schemas.microsoft.com/office/drawing/2014/main" id="{C69BC473-4B37-FF41-1E5A-26DDD1C938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8104" y="5738784"/>
            <a:ext cx="426905" cy="484537"/>
          </a:xfrm>
          <a:prstGeom prst="rect">
            <a:avLst/>
          </a:prstGeom>
        </p:spPr>
      </p:pic>
      <p:pic>
        <p:nvPicPr>
          <p:cNvPr id="10" name="Paveikslėlis 9">
            <a:extLst>
              <a:ext uri="{FF2B5EF4-FFF2-40B4-BE49-F238E27FC236}">
                <a16:creationId xmlns:a16="http://schemas.microsoft.com/office/drawing/2014/main" id="{D6A51D7E-542A-46F4-6E81-7DB55C41A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7956" y="6225206"/>
            <a:ext cx="426905" cy="484537"/>
          </a:xfrm>
          <a:prstGeom prst="rect">
            <a:avLst/>
          </a:prstGeom>
        </p:spPr>
      </p:pic>
      <p:pic>
        <p:nvPicPr>
          <p:cNvPr id="2" name="Paveikslėlis 1">
            <a:extLst>
              <a:ext uri="{FF2B5EF4-FFF2-40B4-BE49-F238E27FC236}">
                <a16:creationId xmlns:a16="http://schemas.microsoft.com/office/drawing/2014/main" id="{B6A41886-FAE9-BEAF-F561-3D3B9E79D62D}"/>
              </a:ext>
            </a:extLst>
          </p:cNvPr>
          <p:cNvPicPr>
            <a:picLocks noChangeAspect="1"/>
          </p:cNvPicPr>
          <p:nvPr/>
        </p:nvPicPr>
        <p:blipFill>
          <a:blip r:embed="rId6"/>
          <a:stretch>
            <a:fillRect/>
          </a:stretch>
        </p:blipFill>
        <p:spPr>
          <a:xfrm>
            <a:off x="8477246" y="3317669"/>
            <a:ext cx="2399861" cy="1596998"/>
          </a:xfrm>
          <a:prstGeom prst="rect">
            <a:avLst/>
          </a:prstGeom>
        </p:spPr>
      </p:pic>
    </p:spTree>
    <p:extLst>
      <p:ext uri="{BB962C8B-B14F-4D97-AF65-F5344CB8AC3E}">
        <p14:creationId xmlns:p14="http://schemas.microsoft.com/office/powerpoint/2010/main" val="391031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57ECD90C-99D5-B2B4-5970-C08E411525EC}"/>
              </a:ext>
            </a:extLst>
          </p:cNvPr>
          <p:cNvPicPr>
            <a:picLocks noChangeAspect="1"/>
          </p:cNvPicPr>
          <p:nvPr/>
        </p:nvPicPr>
        <p:blipFill>
          <a:blip r:embed="rId2">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tretch>
            <a:fillRect/>
          </a:stretch>
        </p:blipFill>
        <p:spPr>
          <a:xfrm>
            <a:off x="0" y="-85726"/>
            <a:ext cx="12192000" cy="6943725"/>
          </a:xfrm>
          <a:prstGeom prst="rect">
            <a:avLst/>
          </a:prstGeom>
        </p:spPr>
      </p:pic>
      <p:sp>
        <p:nvSpPr>
          <p:cNvPr id="6" name="Stačiakampis 5">
            <a:extLst>
              <a:ext uri="{FF2B5EF4-FFF2-40B4-BE49-F238E27FC236}">
                <a16:creationId xmlns:a16="http://schemas.microsoft.com/office/drawing/2014/main" id="{5539D67E-C107-6BAA-B8C5-371E70CE89A6}"/>
              </a:ext>
            </a:extLst>
          </p:cNvPr>
          <p:cNvSpPr/>
          <p:nvPr/>
        </p:nvSpPr>
        <p:spPr>
          <a:xfrm>
            <a:off x="513388" y="303883"/>
            <a:ext cx="11106150" cy="606259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dirty="0"/>
              <a:t>         </a:t>
            </a:r>
            <a:r>
              <a:rPr lang="lt-LT" dirty="0">
                <a:solidFill>
                  <a:schemeClr val="accent1">
                    <a:lumMod val="50000"/>
                  </a:schemeClr>
                </a:solidFill>
              </a:rPr>
              <a:t>Renkitės šiltai, tačiau taip, kad matytumėte ir girdėtumėte, kas vyksta aplink jus. Įsitikinkite, kad apranga nesumažina jūsų regėjimo kampo ir netrukdo girdėti.</a:t>
            </a:r>
          </a:p>
          <a:p>
            <a:endParaRPr lang="lt-LT" dirty="0">
              <a:solidFill>
                <a:schemeClr val="accent1">
                  <a:lumMod val="50000"/>
                </a:schemeClr>
              </a:solidFill>
            </a:endParaRPr>
          </a:p>
          <a:p>
            <a:r>
              <a:rPr lang="lt-LT" dirty="0">
                <a:solidFill>
                  <a:schemeClr val="accent1">
                    <a:lumMod val="50000"/>
                  </a:schemeClr>
                </a:solidFill>
              </a:rPr>
              <a:t>         Slidžiu metu neneškite sunkių nešulių, nes kūnui sunkiau balansuoti. Laisvos rankos padeda išlaikyti pusiausvyrą, todėl rekomenduojama naudoti kuprinę.</a:t>
            </a:r>
          </a:p>
          <a:p>
            <a:endParaRPr lang="lt-LT" dirty="0">
              <a:solidFill>
                <a:schemeClr val="accent1">
                  <a:lumMod val="50000"/>
                </a:schemeClr>
              </a:solidFill>
            </a:endParaRPr>
          </a:p>
          <a:p>
            <a:r>
              <a:rPr lang="lt-LT" dirty="0">
                <a:solidFill>
                  <a:schemeClr val="accent1">
                    <a:lumMod val="50000"/>
                  </a:schemeClr>
                </a:solidFill>
              </a:rPr>
              <a:t>         Saulėtą dieną užsidėkite saulės akinius. Jie padeda geriau matyti slidžius paviršius ir išvengti grėsmės.</a:t>
            </a:r>
          </a:p>
          <a:p>
            <a:endParaRPr lang="lt-LT" dirty="0">
              <a:solidFill>
                <a:schemeClr val="accent1">
                  <a:lumMod val="50000"/>
                </a:schemeClr>
              </a:solidFill>
            </a:endParaRPr>
          </a:p>
          <a:p>
            <a:r>
              <a:rPr lang="lt-LT" dirty="0">
                <a:solidFill>
                  <a:schemeClr val="accent1">
                    <a:lumMod val="50000"/>
                  </a:schemeClr>
                </a:solidFill>
              </a:rPr>
              <a:t>         Eidami arti prie pastatų, atkreipkite dėmesį į stogą – ar nėra varveklių, </a:t>
            </a:r>
          </a:p>
          <a:p>
            <a:r>
              <a:rPr lang="lt-LT" dirty="0">
                <a:solidFill>
                  <a:schemeClr val="accent1">
                    <a:lumMod val="50000"/>
                  </a:schemeClr>
                </a:solidFill>
              </a:rPr>
              <a:t> kokio jie storio, ar daug sniego.</a:t>
            </a:r>
          </a:p>
          <a:p>
            <a:endParaRPr lang="lt-LT" dirty="0">
              <a:solidFill>
                <a:schemeClr val="accent1">
                  <a:lumMod val="50000"/>
                </a:schemeClr>
              </a:solidFill>
            </a:endParaRPr>
          </a:p>
          <a:p>
            <a:r>
              <a:rPr lang="lt-LT" dirty="0">
                <a:solidFill>
                  <a:schemeClr val="accent1">
                    <a:lumMod val="50000"/>
                  </a:schemeClr>
                </a:solidFill>
              </a:rPr>
              <a:t>         Įėję į pastatą nusikratykite sniegą nuo drabužių ir batų </a:t>
            </a:r>
          </a:p>
          <a:p>
            <a:r>
              <a:rPr lang="lt-LT" dirty="0">
                <a:solidFill>
                  <a:schemeClr val="accent1">
                    <a:lumMod val="50000"/>
                  </a:schemeClr>
                </a:solidFill>
              </a:rPr>
              <a:t>bei nepamirškite, kad grindys gali būti šlapios, todėl eikite atsargiai.    </a:t>
            </a:r>
          </a:p>
          <a:p>
            <a:endParaRPr lang="lt-LT" dirty="0">
              <a:solidFill>
                <a:schemeClr val="accent1">
                  <a:lumMod val="50000"/>
                </a:schemeClr>
              </a:solidFill>
            </a:endParaRPr>
          </a:p>
          <a:p>
            <a:r>
              <a:rPr lang="lt-LT" dirty="0">
                <a:solidFill>
                  <a:schemeClr val="accent1">
                    <a:lumMod val="50000"/>
                  </a:schemeClr>
                </a:solidFill>
              </a:rPr>
              <a:t>         Visada būkite pasiruošę galimam kritimui.</a:t>
            </a:r>
          </a:p>
          <a:p>
            <a:endParaRPr lang="lt-LT" dirty="0">
              <a:solidFill>
                <a:schemeClr val="accent1">
                  <a:lumMod val="50000"/>
                </a:schemeClr>
              </a:solidFill>
            </a:endParaRPr>
          </a:p>
          <a:p>
            <a:pPr algn="just"/>
            <a:r>
              <a:rPr lang="lt-LT" dirty="0">
                <a:solidFill>
                  <a:schemeClr val="accent1">
                    <a:lumMod val="50000"/>
                  </a:schemeClr>
                </a:solidFill>
              </a:rPr>
              <a:t>     </a:t>
            </a:r>
            <a:r>
              <a:rPr lang="lt-LT" dirty="0">
                <a:solidFill>
                  <a:schemeClr val="accent2">
                    <a:lumMod val="75000"/>
                  </a:schemeClr>
                </a:solidFill>
              </a:rPr>
              <a:t> </a:t>
            </a:r>
            <a:r>
              <a:rPr lang="lt-LT" sz="2000" b="1" dirty="0">
                <a:solidFill>
                  <a:schemeClr val="tx1"/>
                </a:solidFill>
              </a:rPr>
              <a:t>Vaikai sulaukę gausesnio sniego skuodžia su rogutėmis, čiuožynėmis ar net plastikiniais maišais. Dažnas nepagalvoja apie tykantį pavojų dėl akmenų, šakų ar kitų nelygumų, kurie gali sukelti sunkias stuburo,       galvos, galūnių traumas.   Čiuožinėjimai dažnai vyksta arti aktyvaus transporto eismo, todėl lengvai galima nučiuožti ant važiuojamosios kelio dalies.</a:t>
            </a:r>
          </a:p>
          <a:p>
            <a:endParaRPr lang="lt-LT" dirty="0"/>
          </a:p>
        </p:txBody>
      </p:sp>
      <p:pic>
        <p:nvPicPr>
          <p:cNvPr id="8" name="Paveikslėlis 7">
            <a:extLst>
              <a:ext uri="{FF2B5EF4-FFF2-40B4-BE49-F238E27FC236}">
                <a16:creationId xmlns:a16="http://schemas.microsoft.com/office/drawing/2014/main" id="{9AF569ED-C5FA-A051-5F73-4DA3B1CD8A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858" y="333549"/>
            <a:ext cx="392697" cy="445711"/>
          </a:xfrm>
          <a:prstGeom prst="rect">
            <a:avLst/>
          </a:prstGeom>
        </p:spPr>
      </p:pic>
      <p:pic>
        <p:nvPicPr>
          <p:cNvPr id="10" name="Paveikslėlis 9">
            <a:extLst>
              <a:ext uri="{FF2B5EF4-FFF2-40B4-BE49-F238E27FC236}">
                <a16:creationId xmlns:a16="http://schemas.microsoft.com/office/drawing/2014/main" id="{815056C3-2B70-86C2-5817-518D7A8FB3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548" y="1062655"/>
            <a:ext cx="436008" cy="494869"/>
          </a:xfrm>
          <a:prstGeom prst="rect">
            <a:avLst/>
          </a:prstGeom>
        </p:spPr>
      </p:pic>
      <p:pic>
        <p:nvPicPr>
          <p:cNvPr id="12" name="Paveikslėlis 11">
            <a:extLst>
              <a:ext uri="{FF2B5EF4-FFF2-40B4-BE49-F238E27FC236}">
                <a16:creationId xmlns:a16="http://schemas.microsoft.com/office/drawing/2014/main" id="{C912607B-A603-BFE3-9947-FB352C5E7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201" y="1862828"/>
            <a:ext cx="436009" cy="494870"/>
          </a:xfrm>
          <a:prstGeom prst="rect">
            <a:avLst/>
          </a:prstGeom>
        </p:spPr>
      </p:pic>
      <p:pic>
        <p:nvPicPr>
          <p:cNvPr id="14" name="Paveikslėlis 13">
            <a:extLst>
              <a:ext uri="{FF2B5EF4-FFF2-40B4-BE49-F238E27FC236}">
                <a16:creationId xmlns:a16="http://schemas.microsoft.com/office/drawing/2014/main" id="{EBD83A94-F205-2ADE-9ABC-C19331221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859" y="2527114"/>
            <a:ext cx="412006" cy="467627"/>
          </a:xfrm>
          <a:prstGeom prst="rect">
            <a:avLst/>
          </a:prstGeom>
        </p:spPr>
      </p:pic>
      <p:pic>
        <p:nvPicPr>
          <p:cNvPr id="16" name="Paveikslėlis 15">
            <a:extLst>
              <a:ext uri="{FF2B5EF4-FFF2-40B4-BE49-F238E27FC236}">
                <a16:creationId xmlns:a16="http://schemas.microsoft.com/office/drawing/2014/main" id="{963A2AEC-9878-DC16-4B80-32B161A0AB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301" y="3285887"/>
            <a:ext cx="412005" cy="467626"/>
          </a:xfrm>
          <a:prstGeom prst="rect">
            <a:avLst/>
          </a:prstGeom>
        </p:spPr>
      </p:pic>
      <p:pic>
        <p:nvPicPr>
          <p:cNvPr id="18" name="Paveikslėlis 17">
            <a:extLst>
              <a:ext uri="{FF2B5EF4-FFF2-40B4-BE49-F238E27FC236}">
                <a16:creationId xmlns:a16="http://schemas.microsoft.com/office/drawing/2014/main" id="{4B5A8132-4008-B912-AA70-76C858515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06" y="4096402"/>
            <a:ext cx="412004" cy="467624"/>
          </a:xfrm>
          <a:prstGeom prst="rect">
            <a:avLst/>
          </a:prstGeom>
        </p:spPr>
      </p:pic>
      <p:pic>
        <p:nvPicPr>
          <p:cNvPr id="3" name="Paveikslėlis 2">
            <a:extLst>
              <a:ext uri="{FF2B5EF4-FFF2-40B4-BE49-F238E27FC236}">
                <a16:creationId xmlns:a16="http://schemas.microsoft.com/office/drawing/2014/main" id="{090AC0DD-1BB4-31DD-0741-AF27697650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1098" y="5841114"/>
            <a:ext cx="744671" cy="845201"/>
          </a:xfrm>
          <a:prstGeom prst="rect">
            <a:avLst/>
          </a:prstGeom>
        </p:spPr>
      </p:pic>
      <p:pic>
        <p:nvPicPr>
          <p:cNvPr id="7" name="Paveikslėlis 6">
            <a:extLst>
              <a:ext uri="{FF2B5EF4-FFF2-40B4-BE49-F238E27FC236}">
                <a16:creationId xmlns:a16="http://schemas.microsoft.com/office/drawing/2014/main" id="{B13956F9-995D-1016-8E2A-9E24D4EFE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9090" y="5694253"/>
            <a:ext cx="592271" cy="672228"/>
          </a:xfrm>
          <a:prstGeom prst="rect">
            <a:avLst/>
          </a:prstGeom>
        </p:spPr>
      </p:pic>
      <p:pic>
        <p:nvPicPr>
          <p:cNvPr id="11" name="Paveikslėlis 10">
            <a:extLst>
              <a:ext uri="{FF2B5EF4-FFF2-40B4-BE49-F238E27FC236}">
                <a16:creationId xmlns:a16="http://schemas.microsoft.com/office/drawing/2014/main" id="{72D9EAF3-2D50-77BC-E23B-38E2FAF4C6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8166" y="6264571"/>
            <a:ext cx="433056" cy="491519"/>
          </a:xfrm>
          <a:prstGeom prst="rect">
            <a:avLst/>
          </a:prstGeom>
        </p:spPr>
      </p:pic>
      <p:pic>
        <p:nvPicPr>
          <p:cNvPr id="15" name="Paveikslėlis 14">
            <a:extLst>
              <a:ext uri="{FF2B5EF4-FFF2-40B4-BE49-F238E27FC236}">
                <a16:creationId xmlns:a16="http://schemas.microsoft.com/office/drawing/2014/main" id="{CB7B300C-8CFC-9450-653B-5291DBCC6B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3402" y="-32231"/>
            <a:ext cx="592271" cy="672228"/>
          </a:xfrm>
          <a:prstGeom prst="rect">
            <a:avLst/>
          </a:prstGeom>
        </p:spPr>
      </p:pic>
      <p:pic>
        <p:nvPicPr>
          <p:cNvPr id="19" name="Paveikslėlis 18">
            <a:extLst>
              <a:ext uri="{FF2B5EF4-FFF2-40B4-BE49-F238E27FC236}">
                <a16:creationId xmlns:a16="http://schemas.microsoft.com/office/drawing/2014/main" id="{7558BC53-8957-A1FD-0136-E3BF267888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3434" y="589042"/>
            <a:ext cx="522845" cy="593429"/>
          </a:xfrm>
          <a:prstGeom prst="rect">
            <a:avLst/>
          </a:prstGeom>
        </p:spPr>
      </p:pic>
      <p:pic>
        <p:nvPicPr>
          <p:cNvPr id="2" name="Paveikslėlis 1">
            <a:extLst>
              <a:ext uri="{FF2B5EF4-FFF2-40B4-BE49-F238E27FC236}">
                <a16:creationId xmlns:a16="http://schemas.microsoft.com/office/drawing/2014/main" id="{9BB105CC-C3DF-8657-52C2-251B8E9F32A1}"/>
              </a:ext>
            </a:extLst>
          </p:cNvPr>
          <p:cNvPicPr>
            <a:picLocks noChangeAspect="1"/>
          </p:cNvPicPr>
          <p:nvPr/>
        </p:nvPicPr>
        <p:blipFill>
          <a:blip r:embed="rId5"/>
          <a:stretch>
            <a:fillRect/>
          </a:stretch>
        </p:blipFill>
        <p:spPr>
          <a:xfrm>
            <a:off x="8408907" y="2609205"/>
            <a:ext cx="2712883" cy="1992035"/>
          </a:xfrm>
          <a:prstGeom prst="rect">
            <a:avLst/>
          </a:prstGeom>
        </p:spPr>
      </p:pic>
    </p:spTree>
    <p:extLst>
      <p:ext uri="{BB962C8B-B14F-4D97-AF65-F5344CB8AC3E}">
        <p14:creationId xmlns:p14="http://schemas.microsoft.com/office/powerpoint/2010/main" val="1033956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a:extLst>
              <a:ext uri="{FF2B5EF4-FFF2-40B4-BE49-F238E27FC236}">
                <a16:creationId xmlns:a16="http://schemas.microsoft.com/office/drawing/2014/main" id="{267A4BE5-1B02-5D1F-4CEC-8CABD3E144F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accent2"/>
          </a:solidFill>
        </p:spPr>
      </p:pic>
      <p:sp>
        <p:nvSpPr>
          <p:cNvPr id="8" name="Stačiakampis 7">
            <a:extLst>
              <a:ext uri="{FF2B5EF4-FFF2-40B4-BE49-F238E27FC236}">
                <a16:creationId xmlns:a16="http://schemas.microsoft.com/office/drawing/2014/main" id="{AF39DEC4-5E09-949B-BF20-ECE7D6372005}"/>
              </a:ext>
            </a:extLst>
          </p:cNvPr>
          <p:cNvSpPr/>
          <p:nvPr/>
        </p:nvSpPr>
        <p:spPr>
          <a:xfrm>
            <a:off x="661504" y="323850"/>
            <a:ext cx="10972800" cy="62198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000" b="1" dirty="0">
              <a:solidFill>
                <a:srgbClr val="FF0000"/>
              </a:solidFill>
            </a:endParaRPr>
          </a:p>
          <a:p>
            <a:pPr algn="ctr"/>
            <a:endParaRPr lang="lt-LT" sz="2000" b="1" dirty="0"/>
          </a:p>
          <a:p>
            <a:r>
              <a:rPr lang="lt-LT" dirty="0"/>
              <a:t>         </a:t>
            </a:r>
            <a:r>
              <a:rPr lang="lt-LT" dirty="0">
                <a:solidFill>
                  <a:schemeClr val="accent1">
                    <a:lumMod val="50000"/>
                  </a:schemeClr>
                </a:solidFill>
              </a:rPr>
              <a:t>Patyrus traumą, būtina stengtis nejudinti sužalotos rankos ar kojos.</a:t>
            </a:r>
          </a:p>
          <a:p>
            <a:endParaRPr lang="lt-LT" dirty="0">
              <a:solidFill>
                <a:schemeClr val="accent1">
                  <a:lumMod val="50000"/>
                </a:schemeClr>
              </a:solidFill>
            </a:endParaRPr>
          </a:p>
          <a:p>
            <a:r>
              <a:rPr lang="lt-LT" dirty="0">
                <a:solidFill>
                  <a:schemeClr val="accent1">
                    <a:lumMod val="50000"/>
                  </a:schemeClr>
                </a:solidFill>
              </a:rPr>
              <a:t>         Visada būtina kviesti greitosios pagalbos gydytojus, jie tinkamai</a:t>
            </a:r>
          </a:p>
          <a:p>
            <a:r>
              <a:rPr lang="lt-LT" dirty="0">
                <a:solidFill>
                  <a:schemeClr val="accent1">
                    <a:lumMod val="50000"/>
                  </a:schemeClr>
                </a:solidFill>
              </a:rPr>
              <a:t> įmobilizuos traumuotą galūnę ir nugabens į gydymo įstaigą, kur bus</a:t>
            </a:r>
          </a:p>
          <a:p>
            <a:r>
              <a:rPr lang="lt-LT" dirty="0">
                <a:solidFill>
                  <a:schemeClr val="accent1">
                    <a:lumMod val="50000"/>
                  </a:schemeClr>
                </a:solidFill>
              </a:rPr>
              <a:t> atlikti reikalingi klinikiniai ir radiologiniai tyrimai.</a:t>
            </a:r>
          </a:p>
          <a:p>
            <a:endParaRPr lang="lt-LT" dirty="0">
              <a:solidFill>
                <a:schemeClr val="accent1">
                  <a:lumMod val="50000"/>
                </a:schemeClr>
              </a:solidFill>
            </a:endParaRPr>
          </a:p>
          <a:p>
            <a:r>
              <a:rPr lang="lt-LT" dirty="0">
                <a:solidFill>
                  <a:schemeClr val="accent1">
                    <a:lumMod val="50000"/>
                  </a:schemeClr>
                </a:solidFill>
              </a:rPr>
              <a:t>         Traumavus koją, negalima ja remtis ir bandyti eiti, nes gali išsivystyti sunkesni raiščių, sąnarių pažeidimai ar pasislinkti lūžę kaulai, o tai susiję su sudėtingesniu gydymu ir ilgesniu darbingumo atkūrimo laikotarpiu.</a:t>
            </a:r>
          </a:p>
          <a:p>
            <a:endParaRPr lang="lt-LT" dirty="0">
              <a:solidFill>
                <a:schemeClr val="accent1">
                  <a:lumMod val="50000"/>
                </a:schemeClr>
              </a:solidFill>
            </a:endParaRPr>
          </a:p>
          <a:p>
            <a:r>
              <a:rPr lang="lt-LT" dirty="0">
                <a:solidFill>
                  <a:schemeClr val="accent1">
                    <a:lumMod val="50000"/>
                  </a:schemeClr>
                </a:solidFill>
              </a:rPr>
              <a:t>         Būtina nepamiršti, kad laukiant pagalbos, nukentėjusįjį reikia apkloti ar atsargiai nugabenti į artimiausią šiltą patalpą ir taip išvengti žalojančio šalčio ar žvarbaus vėjo poveikio.</a:t>
            </a:r>
          </a:p>
          <a:p>
            <a:endParaRPr lang="lt-LT" dirty="0">
              <a:solidFill>
                <a:schemeClr val="accent1">
                  <a:lumMod val="50000"/>
                </a:schemeClr>
              </a:solidFill>
            </a:endParaRPr>
          </a:p>
          <a:p>
            <a:r>
              <a:rPr lang="lt-LT" dirty="0">
                <a:solidFill>
                  <a:schemeClr val="accent1">
                    <a:lumMod val="50000"/>
                  </a:schemeClr>
                </a:solidFill>
              </a:rPr>
              <a:t>         Kaip sau padėti, jeigu sužalojimas nestiprus? Visų pirma, per pirmąsias 24 valandas sumuštą vietą            rekomenduojama šaldyti, nes šaltis veiksmingai mažina patinimą, skausmą ir  uždegimą.                                    Negerėjant būklei, kreiptis į gydytojus.</a:t>
            </a:r>
          </a:p>
          <a:p>
            <a:endParaRPr lang="lt-LT" dirty="0">
              <a:solidFill>
                <a:schemeClr val="accent1">
                  <a:lumMod val="50000"/>
                </a:schemeClr>
              </a:solidFill>
            </a:endParaRPr>
          </a:p>
          <a:p>
            <a:r>
              <a:rPr lang="lt-LT" dirty="0">
                <a:solidFill>
                  <a:schemeClr val="accent1">
                    <a:lumMod val="50000"/>
                  </a:schemeClr>
                </a:solidFill>
              </a:rPr>
              <a:t>         Labai svarbu žinoti, kur žiemą slypi pavojai ir kaip nuo jų apsisaugoti.</a:t>
            </a:r>
          </a:p>
          <a:p>
            <a:endParaRPr lang="lt-LT" dirty="0">
              <a:solidFill>
                <a:schemeClr val="accent1">
                  <a:lumMod val="50000"/>
                </a:schemeClr>
              </a:solidFill>
            </a:endParaRPr>
          </a:p>
          <a:p>
            <a:r>
              <a:rPr lang="lt-LT" sz="1400" dirty="0">
                <a:solidFill>
                  <a:schemeClr val="accent1">
                    <a:lumMod val="50000"/>
                  </a:schemeClr>
                </a:solidFill>
              </a:rPr>
              <a:t>                                      Parengta pagal Sveikatos mokymo ir ligų prevencijos centro informaciją.</a:t>
            </a:r>
          </a:p>
          <a:p>
            <a:pPr algn="ctr"/>
            <a:endParaRPr lang="lt-LT" dirty="0"/>
          </a:p>
        </p:txBody>
      </p:sp>
      <p:pic>
        <p:nvPicPr>
          <p:cNvPr id="10" name="Paveikslėlis 9">
            <a:extLst>
              <a:ext uri="{FF2B5EF4-FFF2-40B4-BE49-F238E27FC236}">
                <a16:creationId xmlns:a16="http://schemas.microsoft.com/office/drawing/2014/main" id="{A0D3DF9A-E43B-F95A-18E6-FE2CD7C0F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674" y="1008249"/>
            <a:ext cx="436429" cy="495347"/>
          </a:xfrm>
          <a:prstGeom prst="rect">
            <a:avLst/>
          </a:prstGeom>
        </p:spPr>
      </p:pic>
      <p:pic>
        <p:nvPicPr>
          <p:cNvPr id="12" name="Paveikslėlis 11">
            <a:extLst>
              <a:ext uri="{FF2B5EF4-FFF2-40B4-BE49-F238E27FC236}">
                <a16:creationId xmlns:a16="http://schemas.microsoft.com/office/drawing/2014/main" id="{5102EE9D-F5F3-F251-F689-0257AC740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83199" y="1561838"/>
            <a:ext cx="436429" cy="495347"/>
          </a:xfrm>
          <a:prstGeom prst="rect">
            <a:avLst/>
          </a:prstGeom>
        </p:spPr>
      </p:pic>
      <p:pic>
        <p:nvPicPr>
          <p:cNvPr id="14" name="Paveikslėlis 13">
            <a:extLst>
              <a:ext uri="{FF2B5EF4-FFF2-40B4-BE49-F238E27FC236}">
                <a16:creationId xmlns:a16="http://schemas.microsoft.com/office/drawing/2014/main" id="{D8F2DB02-6658-7F4D-C236-8E5D5C376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83199" y="2728026"/>
            <a:ext cx="436429" cy="495348"/>
          </a:xfrm>
          <a:prstGeom prst="rect">
            <a:avLst/>
          </a:prstGeom>
        </p:spPr>
      </p:pic>
      <p:pic>
        <p:nvPicPr>
          <p:cNvPr id="16" name="Paveikslėlis 15">
            <a:extLst>
              <a:ext uri="{FF2B5EF4-FFF2-40B4-BE49-F238E27FC236}">
                <a16:creationId xmlns:a16="http://schemas.microsoft.com/office/drawing/2014/main" id="{976EB8F7-5452-6F80-F37F-5D285E4B22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83200" y="3508328"/>
            <a:ext cx="436428" cy="495345"/>
          </a:xfrm>
          <a:prstGeom prst="rect">
            <a:avLst/>
          </a:prstGeom>
        </p:spPr>
      </p:pic>
      <p:pic>
        <p:nvPicPr>
          <p:cNvPr id="18" name="Paveikslėlis 17">
            <a:extLst>
              <a:ext uri="{FF2B5EF4-FFF2-40B4-BE49-F238E27FC236}">
                <a16:creationId xmlns:a16="http://schemas.microsoft.com/office/drawing/2014/main" id="{6FD836D9-8845-12FD-1023-6D5C1DBF8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99" y="4330554"/>
            <a:ext cx="436430" cy="495348"/>
          </a:xfrm>
          <a:prstGeom prst="rect">
            <a:avLst/>
          </a:prstGeom>
        </p:spPr>
      </p:pic>
      <p:pic>
        <p:nvPicPr>
          <p:cNvPr id="20" name="Paveikslėlis 19">
            <a:extLst>
              <a:ext uri="{FF2B5EF4-FFF2-40B4-BE49-F238E27FC236}">
                <a16:creationId xmlns:a16="http://schemas.microsoft.com/office/drawing/2014/main" id="{D31FEBF9-2645-FBC4-26C8-AF69BD2F7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83199" y="5467068"/>
            <a:ext cx="436430" cy="495348"/>
          </a:xfrm>
          <a:prstGeom prst="rect">
            <a:avLst/>
          </a:prstGeom>
        </p:spPr>
      </p:pic>
      <p:sp>
        <p:nvSpPr>
          <p:cNvPr id="21" name="Stačiakampis 20">
            <a:extLst>
              <a:ext uri="{FF2B5EF4-FFF2-40B4-BE49-F238E27FC236}">
                <a16:creationId xmlns:a16="http://schemas.microsoft.com/office/drawing/2014/main" id="{6364E5CC-7E00-CF32-BA83-03004AF9CC0C}"/>
              </a:ext>
            </a:extLst>
          </p:cNvPr>
          <p:cNvSpPr/>
          <p:nvPr/>
        </p:nvSpPr>
        <p:spPr>
          <a:xfrm>
            <a:off x="9134475" y="4825902"/>
            <a:ext cx="2171700" cy="1641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t-LT" sz="1000" dirty="0"/>
          </a:p>
          <a:p>
            <a:endParaRPr lang="lt-LT" sz="1000" dirty="0"/>
          </a:p>
          <a:p>
            <a:r>
              <a:rPr lang="lt-LT" sz="1000" dirty="0">
                <a:solidFill>
                  <a:schemeClr val="accent5">
                    <a:lumMod val="75000"/>
                  </a:schemeClr>
                </a:solidFill>
              </a:rPr>
              <a:t>Jadvyga </a:t>
            </a:r>
            <a:r>
              <a:rPr lang="lt-LT" sz="1000" dirty="0" err="1">
                <a:solidFill>
                  <a:schemeClr val="accent5">
                    <a:lumMod val="75000"/>
                  </a:schemeClr>
                </a:solidFill>
              </a:rPr>
              <a:t>Grubliauskienė</a:t>
            </a:r>
            <a:endParaRPr lang="lt-LT" sz="1000" dirty="0">
              <a:solidFill>
                <a:schemeClr val="accent5">
                  <a:lumMod val="75000"/>
                </a:schemeClr>
              </a:solidFill>
            </a:endParaRPr>
          </a:p>
          <a:p>
            <a:r>
              <a:rPr lang="lt-LT" sz="1000" dirty="0">
                <a:solidFill>
                  <a:schemeClr val="accent5">
                    <a:lumMod val="75000"/>
                  </a:schemeClr>
                </a:solidFill>
              </a:rPr>
              <a:t>Visuomenės sveikatos specialistė,</a:t>
            </a:r>
          </a:p>
          <a:p>
            <a:r>
              <a:rPr lang="lt-LT" sz="1000" dirty="0">
                <a:solidFill>
                  <a:schemeClr val="accent5">
                    <a:lumMod val="75000"/>
                  </a:schemeClr>
                </a:solidFill>
              </a:rPr>
              <a:t>vykdanti sveikatos priežiūrą mokykloje</a:t>
            </a:r>
          </a:p>
          <a:p>
            <a:r>
              <a:rPr lang="lt-LT" sz="1000" dirty="0">
                <a:solidFill>
                  <a:schemeClr val="accent5">
                    <a:lumMod val="75000"/>
                  </a:schemeClr>
                </a:solidFill>
              </a:rPr>
              <a:t>Šiaulių miesto savivaldybės visuomenės sveikatos biuras</a:t>
            </a:r>
          </a:p>
          <a:p>
            <a:r>
              <a:rPr lang="lt-LT" sz="1000" dirty="0">
                <a:solidFill>
                  <a:schemeClr val="accent5">
                    <a:lumMod val="75000"/>
                  </a:schemeClr>
                </a:solidFill>
              </a:rPr>
              <a:t>Varpo g. 9, Šiauliai</a:t>
            </a:r>
          </a:p>
          <a:p>
            <a:r>
              <a:rPr lang="lt-LT" sz="1000" dirty="0">
                <a:solidFill>
                  <a:schemeClr val="accent5">
                    <a:lumMod val="75000"/>
                  </a:schemeClr>
                </a:solidFill>
              </a:rPr>
              <a:t>mob. tel. 37067684531</a:t>
            </a:r>
          </a:p>
          <a:p>
            <a:r>
              <a:rPr lang="lt-LT" sz="1000" dirty="0" err="1">
                <a:solidFill>
                  <a:schemeClr val="accent5">
                    <a:lumMod val="75000"/>
                  </a:schemeClr>
                </a:solidFill>
              </a:rPr>
              <a:t>jadvyga.grubliauskiene@sveikatos-biuras.lt</a:t>
            </a:r>
            <a:endParaRPr lang="lt-LT" sz="1000" dirty="0">
              <a:solidFill>
                <a:schemeClr val="accent5">
                  <a:lumMod val="75000"/>
                </a:schemeClr>
              </a:solidFill>
            </a:endParaRPr>
          </a:p>
          <a:p>
            <a:r>
              <a:rPr lang="lt-LT" sz="1000" dirty="0">
                <a:solidFill>
                  <a:schemeClr val="accent5">
                    <a:lumMod val="75000"/>
                  </a:schemeClr>
                </a:solidFill>
              </a:rPr>
              <a:t> http://www.sveikatos-biuras.lt</a:t>
            </a:r>
          </a:p>
          <a:p>
            <a:r>
              <a:rPr lang="lt-LT" sz="1000" dirty="0">
                <a:solidFill>
                  <a:schemeClr val="accent5">
                    <a:lumMod val="75000"/>
                  </a:schemeClr>
                </a:solidFill>
              </a:rPr>
              <a:t>https://www.facebook.com/siauliuvsb</a:t>
            </a:r>
          </a:p>
          <a:p>
            <a:pPr algn="ctr"/>
            <a:endParaRPr lang="lt-LT" dirty="0"/>
          </a:p>
        </p:txBody>
      </p:sp>
      <p:pic>
        <p:nvPicPr>
          <p:cNvPr id="5" name="Paveikslėlis 4">
            <a:extLst>
              <a:ext uri="{FF2B5EF4-FFF2-40B4-BE49-F238E27FC236}">
                <a16:creationId xmlns:a16="http://schemas.microsoft.com/office/drawing/2014/main" id="{3A3FE56A-3FC3-2895-4D26-36269DDA0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32979" y="238822"/>
            <a:ext cx="715956" cy="812610"/>
          </a:xfrm>
          <a:prstGeom prst="rect">
            <a:avLst/>
          </a:prstGeom>
        </p:spPr>
      </p:pic>
      <p:pic>
        <p:nvPicPr>
          <p:cNvPr id="9" name="Paveikslėlis 8">
            <a:extLst>
              <a:ext uri="{FF2B5EF4-FFF2-40B4-BE49-F238E27FC236}">
                <a16:creationId xmlns:a16="http://schemas.microsoft.com/office/drawing/2014/main" id="{6BDE0909-B1A4-1406-03D6-7F9875C53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3939" y="607811"/>
            <a:ext cx="562269" cy="638175"/>
          </a:xfrm>
          <a:prstGeom prst="rect">
            <a:avLst/>
          </a:prstGeom>
        </p:spPr>
      </p:pic>
      <p:pic>
        <p:nvPicPr>
          <p:cNvPr id="13" name="Paveikslėlis 12">
            <a:extLst>
              <a:ext uri="{FF2B5EF4-FFF2-40B4-BE49-F238E27FC236}">
                <a16:creationId xmlns:a16="http://schemas.microsoft.com/office/drawing/2014/main" id="{2A47E338-9164-3985-C800-B017DA40B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0364" y="323850"/>
            <a:ext cx="839921" cy="953310"/>
          </a:xfrm>
          <a:prstGeom prst="rect">
            <a:avLst/>
          </a:prstGeom>
        </p:spPr>
      </p:pic>
      <p:pic>
        <p:nvPicPr>
          <p:cNvPr id="17" name="Paveikslėlis 16">
            <a:extLst>
              <a:ext uri="{FF2B5EF4-FFF2-40B4-BE49-F238E27FC236}">
                <a16:creationId xmlns:a16="http://schemas.microsoft.com/office/drawing/2014/main" id="{EF07CDDB-6877-EE92-124D-860330ED48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476300" y="461547"/>
            <a:ext cx="481676" cy="546702"/>
          </a:xfrm>
          <a:prstGeom prst="rect">
            <a:avLst/>
          </a:prstGeom>
        </p:spPr>
      </p:pic>
      <p:pic>
        <p:nvPicPr>
          <p:cNvPr id="2" name="Paveikslėlis 1">
            <a:extLst>
              <a:ext uri="{FF2B5EF4-FFF2-40B4-BE49-F238E27FC236}">
                <a16:creationId xmlns:a16="http://schemas.microsoft.com/office/drawing/2014/main" id="{48134CC0-BF92-6E01-D8AD-0DB2E5FE0930}"/>
              </a:ext>
            </a:extLst>
          </p:cNvPr>
          <p:cNvPicPr>
            <a:picLocks noChangeAspect="1"/>
          </p:cNvPicPr>
          <p:nvPr/>
        </p:nvPicPr>
        <p:blipFill>
          <a:blip r:embed="rId5"/>
          <a:stretch>
            <a:fillRect/>
          </a:stretch>
        </p:blipFill>
        <p:spPr>
          <a:xfrm>
            <a:off x="8371614" y="1332099"/>
            <a:ext cx="2857500" cy="1304925"/>
          </a:xfrm>
          <a:prstGeom prst="rect">
            <a:avLst/>
          </a:prstGeom>
        </p:spPr>
      </p:pic>
    </p:spTree>
    <p:extLst>
      <p:ext uri="{BB962C8B-B14F-4D97-AF65-F5344CB8AC3E}">
        <p14:creationId xmlns:p14="http://schemas.microsoft.com/office/powerpoint/2010/main" val="2188997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as">
  <a:themeElements>
    <a:clrScheme name="Integralas">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as">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as">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290</TotalTime>
  <Words>581</Words>
  <Application>Microsoft Office PowerPoint</Application>
  <PresentationFormat>Plačiaekranė</PresentationFormat>
  <Paragraphs>57</Paragraphs>
  <Slides>3</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3</vt:i4>
      </vt:variant>
    </vt:vector>
  </HeadingPairs>
  <TitlesOfParts>
    <vt:vector size="8" baseType="lpstr">
      <vt:lpstr>Algerian</vt:lpstr>
      <vt:lpstr>Tw Cen MT</vt:lpstr>
      <vt:lpstr>Tw Cen MT Condensed</vt:lpstr>
      <vt:lpstr>Wingdings 3</vt:lpstr>
      <vt:lpstr>Integralas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Sveikatos-biuras Sveikatos-biuras</dc:creator>
  <cp:lastModifiedBy>Jadvyga Grubliauskiene</cp:lastModifiedBy>
  <cp:revision>27</cp:revision>
  <dcterms:created xsi:type="dcterms:W3CDTF">2022-11-21T09:01:22Z</dcterms:created>
  <dcterms:modified xsi:type="dcterms:W3CDTF">2022-11-23T12:08:14Z</dcterms:modified>
</cp:coreProperties>
</file>